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99" r:id="rId3"/>
    <p:sldId id="307" r:id="rId4"/>
    <p:sldId id="301" r:id="rId5"/>
    <p:sldId id="315" r:id="rId6"/>
    <p:sldId id="316" r:id="rId7"/>
    <p:sldId id="309" r:id="rId8"/>
    <p:sldId id="317" r:id="rId9"/>
    <p:sldId id="289" r:id="rId10"/>
    <p:sldId id="272" r:id="rId11"/>
    <p:sldId id="312" r:id="rId12"/>
    <p:sldId id="310" r:id="rId13"/>
    <p:sldId id="308" r:id="rId14"/>
    <p:sldId id="300" r:id="rId15"/>
    <p:sldId id="311" r:id="rId16"/>
    <p:sldId id="313" r:id="rId17"/>
    <p:sldId id="314" r:id="rId18"/>
    <p:sldId id="302" r:id="rId19"/>
    <p:sldId id="318" r:id="rId20"/>
    <p:sldId id="319" r:id="rId21"/>
    <p:sldId id="304" r:id="rId22"/>
    <p:sldId id="305" r:id="rId23"/>
    <p:sldId id="267" r:id="rId24"/>
    <p:sldId id="320" r:id="rId25"/>
    <p:sldId id="298" r:id="rId26"/>
    <p:sldId id="321" r:id="rId27"/>
    <p:sldId id="260" r:id="rId28"/>
    <p:sldId id="296" r:id="rId29"/>
    <p:sldId id="323" r:id="rId30"/>
    <p:sldId id="324" r:id="rId31"/>
    <p:sldId id="32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D78"/>
    <a:srgbClr val="74B230"/>
    <a:srgbClr val="439F94"/>
    <a:srgbClr val="FFFFFF"/>
    <a:srgbClr val="50386C"/>
    <a:srgbClr val="3FAB4C"/>
    <a:srgbClr val="89B03A"/>
    <a:srgbClr val="74913B"/>
    <a:srgbClr val="3792AB"/>
    <a:srgbClr val="705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r%20journali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r%20journalis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r%20journalis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r%20journalis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hifs\SBP\MPRC\EPRD\Assignments\FY19\Monetary\ICBC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r%20journalis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r%20journalis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a8385\AppData\Local\Microsoft\Windows\INetCache\Content.Outlook\PWOXIA9O\Graphs%20for%20presentation2-Nov%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or%20journalist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sma%20khalid\AppData\Local\Microsoft\Windows\Temporary%20Internet%20Files\Content.Outlook\MH3T6N3T\BIS%20handou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sma%20khalid\AppData\Local\Microsoft\Windows\Temporary%20Internet%20Files\Content.Outlook\MH3T6N3T\BIS%20handou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a8385\AppData\Local\Microsoft\Windows\INetCache\Content.Outlook\PWOXIA9O\Graphs%20for%20presentation-Nov%2011%20(002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a8385\AppData\Local\Microsoft\Windows\INetCache\Content.Outlook\PWOXIA9O\Graphs%20for%20presentation-Nov%2014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11730264486165E-2"/>
          <c:y val="8.0389896915059544E-2"/>
          <c:w val="0.9139959620432061"/>
          <c:h val="0.8864374833580585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1C-4DD2-8D66-7FE38003F6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1C-4DD2-8D66-7FE38003F64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1C-4DD2-8D66-7FE38003F64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1C-4DD2-8D66-7FE38003F64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1C-4DD2-8D66-7FE38003F64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1C-4DD2-8D66-7FE38003F64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91C-4DD2-8D66-7FE38003F64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91C-4DD2-8D66-7FE38003F6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Sheet1!$B$4:$B$11</c:f>
              <c:strCache>
                <c:ptCount val="8"/>
                <c:pt idx="0">
                  <c:v>Food </c:v>
                </c:pt>
                <c:pt idx="1">
                  <c:v>Machinery</c:v>
                </c:pt>
                <c:pt idx="2">
                  <c:v>Transport</c:v>
                </c:pt>
                <c:pt idx="3">
                  <c:v>Petroleum</c:v>
                </c:pt>
                <c:pt idx="4">
                  <c:v>Textile</c:v>
                </c:pt>
                <c:pt idx="5">
                  <c:v>Agri</c:v>
                </c:pt>
                <c:pt idx="6">
                  <c:v>Metal</c:v>
                </c:pt>
                <c:pt idx="7">
                  <c:v>Others</c:v>
                </c:pt>
              </c:strCache>
            </c:strRef>
          </c:cat>
          <c:val>
            <c:numRef>
              <c:f>Sheet1!$D$4:$D$11</c:f>
              <c:numCache>
                <c:formatCode>General</c:formatCode>
                <c:ptCount val="8"/>
                <c:pt idx="0">
                  <c:v>10.172272266008045</c:v>
                </c:pt>
                <c:pt idx="1">
                  <c:v>19.018117899930171</c:v>
                </c:pt>
                <c:pt idx="2">
                  <c:v>7.2181794254732594</c:v>
                </c:pt>
                <c:pt idx="3">
                  <c:v>19.254140166432528</c:v>
                </c:pt>
                <c:pt idx="4">
                  <c:v>6.0270281198562969</c:v>
                </c:pt>
                <c:pt idx="5">
                  <c:v>14.669336776219346</c:v>
                </c:pt>
                <c:pt idx="6">
                  <c:v>8.81096731434282</c:v>
                </c:pt>
                <c:pt idx="7">
                  <c:v>14.829958031737533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91C-4DD2-8D66-7FE38003F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2400" b="1"/>
              <a:t>Remittances had been Financing a Big Chunk of the CAD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81661638089631"/>
          <c:y val="0.10249990490319147"/>
          <c:w val="0.85833431451909636"/>
          <c:h val="0.7357080908364716"/>
        </c:manualLayout>
      </c:layout>
      <c:areaChart>
        <c:grouping val="standard"/>
        <c:varyColors val="0"/>
        <c:ser>
          <c:idx val="0"/>
          <c:order val="0"/>
          <c:tx>
            <c:strRef>
              <c:f>'BoP Graphs'!$D$74</c:f>
              <c:strCache>
                <c:ptCount val="1"/>
                <c:pt idx="0">
                  <c:v>Trade deficit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'BoP Graphs'!$C$75:$C$92</c:f>
              <c:strCache>
                <c:ptCount val="18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 </c:v>
                </c:pt>
                <c:pt idx="10">
                  <c:v>FY11 </c:v>
                </c:pt>
                <c:pt idx="11">
                  <c:v>FY12 </c:v>
                </c:pt>
                <c:pt idx="12">
                  <c:v>FY 13 </c:v>
                </c:pt>
                <c:pt idx="13">
                  <c:v>FY 14 </c:v>
                </c:pt>
                <c:pt idx="14">
                  <c:v>FY 15 </c:v>
                </c:pt>
                <c:pt idx="15">
                  <c:v>FY 16 </c:v>
                </c:pt>
                <c:pt idx="16">
                  <c:v>FY 17</c:v>
                </c:pt>
                <c:pt idx="17">
                  <c:v>FY 18</c:v>
                </c:pt>
              </c:strCache>
            </c:strRef>
          </c:cat>
          <c:val>
            <c:numRef>
              <c:f>'BoP Graphs'!$D$75:$D$92</c:f>
              <c:numCache>
                <c:formatCode>0</c:formatCode>
                <c:ptCount val="18"/>
                <c:pt idx="0">
                  <c:v>1268</c:v>
                </c:pt>
                <c:pt idx="1">
                  <c:v>294</c:v>
                </c:pt>
                <c:pt idx="2">
                  <c:v>444</c:v>
                </c:pt>
                <c:pt idx="3">
                  <c:v>1207.9996656399999</c:v>
                </c:pt>
                <c:pt idx="4">
                  <c:v>4514.7076799999977</c:v>
                </c:pt>
                <c:pt idx="5">
                  <c:v>8321.0248000000029</c:v>
                </c:pt>
                <c:pt idx="6">
                  <c:v>9572.1366453200026</c:v>
                </c:pt>
                <c:pt idx="7">
                  <c:v>14835.158673560003</c:v>
                </c:pt>
                <c:pt idx="8">
                  <c:v>12541.777598000001</c:v>
                </c:pt>
                <c:pt idx="9">
                  <c:v>11452.813943039997</c:v>
                </c:pt>
                <c:pt idx="10">
                  <c:v>10427.285308960003</c:v>
                </c:pt>
                <c:pt idx="11">
                  <c:v>15651.43423528882</c:v>
                </c:pt>
                <c:pt idx="12">
                  <c:v>15354.569968326952</c:v>
                </c:pt>
                <c:pt idx="13">
                  <c:v>16590.238554673473</c:v>
                </c:pt>
                <c:pt idx="14">
                  <c:v>17266.997547960003</c:v>
                </c:pt>
                <c:pt idx="15">
                  <c:v>19283.003657465004</c:v>
                </c:pt>
                <c:pt idx="16">
                  <c:v>26679.921292656265</c:v>
                </c:pt>
                <c:pt idx="17">
                  <c:v>31073.999909210004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4-4698-8E28-D9392A3AA6E0}"/>
            </c:ext>
          </c:extLst>
        </c:ser>
        <c:ser>
          <c:idx val="1"/>
          <c:order val="1"/>
          <c:tx>
            <c:strRef>
              <c:f>'BoP Graphs'!$E$74</c:f>
              <c:strCache>
                <c:ptCount val="1"/>
                <c:pt idx="0">
                  <c:v>Remittances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'BoP Graphs'!$C$75:$C$92</c:f>
              <c:strCache>
                <c:ptCount val="18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 </c:v>
                </c:pt>
                <c:pt idx="10">
                  <c:v>FY11 </c:v>
                </c:pt>
                <c:pt idx="11">
                  <c:v>FY12 </c:v>
                </c:pt>
                <c:pt idx="12">
                  <c:v>FY 13 </c:v>
                </c:pt>
                <c:pt idx="13">
                  <c:v>FY 14 </c:v>
                </c:pt>
                <c:pt idx="14">
                  <c:v>FY 15 </c:v>
                </c:pt>
                <c:pt idx="15">
                  <c:v>FY 16 </c:v>
                </c:pt>
                <c:pt idx="16">
                  <c:v>FY 17</c:v>
                </c:pt>
                <c:pt idx="17">
                  <c:v>FY 18</c:v>
                </c:pt>
              </c:strCache>
            </c:strRef>
          </c:cat>
          <c:val>
            <c:numRef>
              <c:f>'BoP Graphs'!$E$75:$E$92</c:f>
              <c:numCache>
                <c:formatCode>0</c:formatCode>
                <c:ptCount val="18"/>
                <c:pt idx="0">
                  <c:v>1086.57</c:v>
                </c:pt>
                <c:pt idx="1">
                  <c:v>2389.0500000000002</c:v>
                </c:pt>
                <c:pt idx="2">
                  <c:v>4237</c:v>
                </c:pt>
                <c:pt idx="3">
                  <c:v>3871</c:v>
                </c:pt>
                <c:pt idx="4">
                  <c:v>4168</c:v>
                </c:pt>
                <c:pt idx="5">
                  <c:v>4600</c:v>
                </c:pt>
                <c:pt idx="6">
                  <c:v>5494</c:v>
                </c:pt>
                <c:pt idx="7">
                  <c:v>6451</c:v>
                </c:pt>
                <c:pt idx="8">
                  <c:v>7811</c:v>
                </c:pt>
                <c:pt idx="9">
                  <c:v>8906</c:v>
                </c:pt>
                <c:pt idx="10">
                  <c:v>11201</c:v>
                </c:pt>
                <c:pt idx="11">
                  <c:v>13186</c:v>
                </c:pt>
                <c:pt idx="12">
                  <c:v>13922</c:v>
                </c:pt>
                <c:pt idx="13">
                  <c:v>15837</c:v>
                </c:pt>
                <c:pt idx="14">
                  <c:v>18721</c:v>
                </c:pt>
                <c:pt idx="15">
                  <c:v>19917</c:v>
                </c:pt>
                <c:pt idx="16">
                  <c:v>19351</c:v>
                </c:pt>
                <c:pt idx="17">
                  <c:v>19625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4-4698-8E28-D9392A3AA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266760"/>
        <c:axId val="569262496"/>
      </c:areaChart>
      <c:catAx>
        <c:axId val="56926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569262496"/>
        <c:crosses val="autoZero"/>
        <c:auto val="1"/>
        <c:lblAlgn val="ctr"/>
        <c:lblOffset val="100"/>
        <c:noMultiLvlLbl val="0"/>
      </c:catAx>
      <c:valAx>
        <c:axId val="5692624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569266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64522775774521"/>
          <c:y val="0.2296652592339001"/>
          <c:w val="0.40282061611229936"/>
          <c:h val="6.1457951317729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2600" b="1" dirty="0"/>
              <a:t>Composition of Financial </a:t>
            </a:r>
            <a:r>
              <a:rPr lang="en-US" sz="2600" b="1" dirty="0" smtClean="0"/>
              <a:t>Inflows (</a:t>
            </a:r>
            <a:r>
              <a:rPr lang="en-US" sz="2600" b="1" dirty="0" err="1" smtClean="0"/>
              <a:t>bln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Rs</a:t>
            </a:r>
            <a:r>
              <a:rPr lang="en-US" sz="2600" b="1" dirty="0" smtClean="0"/>
              <a:t>)</a:t>
            </a:r>
            <a:endParaRPr lang="en-US" sz="2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889280287332508E-2"/>
          <c:y val="5.5247338874307376E-2"/>
          <c:w val="0.89302884836763829"/>
          <c:h val="0.7636725357247009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'BoP Graphs'!$H$2</c:f>
              <c:strCache>
                <c:ptCount val="1"/>
                <c:pt idx="0">
                  <c:v>Foreign liabilities (inc. IMF)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'BoP Graphs'!$B$3:$B$67</c:f>
              <c:strCache>
                <c:ptCount val="65"/>
                <c:pt idx="0">
                  <c:v>Q1-FY03</c:v>
                </c:pt>
                <c:pt idx="1">
                  <c:v>Q2-FY03</c:v>
                </c:pt>
                <c:pt idx="2">
                  <c:v>Q3-FY03</c:v>
                </c:pt>
                <c:pt idx="3">
                  <c:v>Q4-FY03</c:v>
                </c:pt>
                <c:pt idx="4">
                  <c:v>Q1-FY04</c:v>
                </c:pt>
                <c:pt idx="5">
                  <c:v>Q2-FY04</c:v>
                </c:pt>
                <c:pt idx="6">
                  <c:v>Q3-FY04</c:v>
                </c:pt>
                <c:pt idx="7">
                  <c:v>Q4-FY04</c:v>
                </c:pt>
                <c:pt idx="8">
                  <c:v>Q1-FY05</c:v>
                </c:pt>
                <c:pt idx="9">
                  <c:v>Q2-FY05</c:v>
                </c:pt>
                <c:pt idx="10">
                  <c:v>Q3-FY05</c:v>
                </c:pt>
                <c:pt idx="11">
                  <c:v>Q4-FY05</c:v>
                </c:pt>
                <c:pt idx="12">
                  <c:v>Q1-FY06</c:v>
                </c:pt>
                <c:pt idx="13">
                  <c:v>Q2-FY06</c:v>
                </c:pt>
                <c:pt idx="14">
                  <c:v>Q3-FY06</c:v>
                </c:pt>
                <c:pt idx="15">
                  <c:v>Q4-FY06</c:v>
                </c:pt>
                <c:pt idx="16">
                  <c:v>Q1-FY07</c:v>
                </c:pt>
                <c:pt idx="17">
                  <c:v>Q2-FY07</c:v>
                </c:pt>
                <c:pt idx="18">
                  <c:v>Q3-FY07</c:v>
                </c:pt>
                <c:pt idx="19">
                  <c:v>Q4-FY07</c:v>
                </c:pt>
                <c:pt idx="20">
                  <c:v>Q1-FY08</c:v>
                </c:pt>
                <c:pt idx="21">
                  <c:v>Q2-FY08</c:v>
                </c:pt>
                <c:pt idx="22">
                  <c:v>Q3-FY08</c:v>
                </c:pt>
                <c:pt idx="23">
                  <c:v>Q4-FY08</c:v>
                </c:pt>
                <c:pt idx="24">
                  <c:v>Q1-FY09</c:v>
                </c:pt>
                <c:pt idx="25">
                  <c:v>Q2-FY09</c:v>
                </c:pt>
                <c:pt idx="26">
                  <c:v>Q3-FY09</c:v>
                </c:pt>
                <c:pt idx="27">
                  <c:v>Q4-FY09</c:v>
                </c:pt>
                <c:pt idx="28">
                  <c:v>Q1-FY10</c:v>
                </c:pt>
                <c:pt idx="29">
                  <c:v>Q2-FY10</c:v>
                </c:pt>
                <c:pt idx="30">
                  <c:v>Q3-FY10</c:v>
                </c:pt>
                <c:pt idx="31">
                  <c:v>Q4-FY10</c:v>
                </c:pt>
                <c:pt idx="32">
                  <c:v>Q1-FY11</c:v>
                </c:pt>
                <c:pt idx="33">
                  <c:v>Q2-FY11</c:v>
                </c:pt>
                <c:pt idx="34">
                  <c:v>Q3-FY11</c:v>
                </c:pt>
                <c:pt idx="35">
                  <c:v>Q4-FY11</c:v>
                </c:pt>
                <c:pt idx="36">
                  <c:v>Q1-FY12</c:v>
                </c:pt>
                <c:pt idx="37">
                  <c:v>Q2-FY12</c:v>
                </c:pt>
                <c:pt idx="38">
                  <c:v>Q3-FY12</c:v>
                </c:pt>
                <c:pt idx="39">
                  <c:v>Q4-FY12</c:v>
                </c:pt>
                <c:pt idx="40">
                  <c:v>Q1-FY13</c:v>
                </c:pt>
                <c:pt idx="41">
                  <c:v>Q2-FY13</c:v>
                </c:pt>
                <c:pt idx="42">
                  <c:v>Q3-FY13</c:v>
                </c:pt>
                <c:pt idx="43">
                  <c:v>Q4-FY13</c:v>
                </c:pt>
                <c:pt idx="44">
                  <c:v>Q1-FY14</c:v>
                </c:pt>
                <c:pt idx="45">
                  <c:v>Q2-FY14</c:v>
                </c:pt>
                <c:pt idx="46">
                  <c:v>Q3-FY14</c:v>
                </c:pt>
                <c:pt idx="47">
                  <c:v>Q4-FY14</c:v>
                </c:pt>
                <c:pt idx="48">
                  <c:v>Q1-FY15</c:v>
                </c:pt>
                <c:pt idx="49">
                  <c:v>Q2-FY15</c:v>
                </c:pt>
                <c:pt idx="50">
                  <c:v>Q3-FY15</c:v>
                </c:pt>
                <c:pt idx="51">
                  <c:v>Q4-FY15</c:v>
                </c:pt>
                <c:pt idx="52">
                  <c:v>Q1-FY16</c:v>
                </c:pt>
                <c:pt idx="53">
                  <c:v>Q2-FY16</c:v>
                </c:pt>
                <c:pt idx="54">
                  <c:v>Q3-FY16</c:v>
                </c:pt>
                <c:pt idx="55">
                  <c:v>Q4-FY16</c:v>
                </c:pt>
                <c:pt idx="56">
                  <c:v>Q1-FY17</c:v>
                </c:pt>
                <c:pt idx="57">
                  <c:v>Q2-FY17</c:v>
                </c:pt>
                <c:pt idx="58">
                  <c:v>Q3-FY17</c:v>
                </c:pt>
                <c:pt idx="59">
                  <c:v>Q4-FY17</c:v>
                </c:pt>
                <c:pt idx="60">
                  <c:v>Q1-FY18</c:v>
                </c:pt>
                <c:pt idx="61">
                  <c:v>Q2-FY18</c:v>
                </c:pt>
                <c:pt idx="62">
                  <c:v>Q3-FY18</c:v>
                </c:pt>
                <c:pt idx="63">
                  <c:v>Q4-FY18</c:v>
                </c:pt>
                <c:pt idx="64">
                  <c:v>Q1-FY19</c:v>
                </c:pt>
              </c:strCache>
            </c:strRef>
          </c:cat>
          <c:val>
            <c:numRef>
              <c:f>'BoP Graphs'!$H$3:$H$67</c:f>
              <c:numCache>
                <c:formatCode>General</c:formatCode>
                <c:ptCount val="65"/>
                <c:pt idx="0">
                  <c:v>-200</c:v>
                </c:pt>
                <c:pt idx="1">
                  <c:v>-105</c:v>
                </c:pt>
                <c:pt idx="2">
                  <c:v>-960</c:v>
                </c:pt>
                <c:pt idx="3">
                  <c:v>-136</c:v>
                </c:pt>
                <c:pt idx="4">
                  <c:v>-446</c:v>
                </c:pt>
                <c:pt idx="5">
                  <c:v>-175</c:v>
                </c:pt>
                <c:pt idx="6">
                  <c:v>-1372</c:v>
                </c:pt>
                <c:pt idx="7">
                  <c:v>-319</c:v>
                </c:pt>
                <c:pt idx="8">
                  <c:v>-596</c:v>
                </c:pt>
                <c:pt idx="9">
                  <c:v>32</c:v>
                </c:pt>
                <c:pt idx="10">
                  <c:v>181</c:v>
                </c:pt>
                <c:pt idx="11">
                  <c:v>-43</c:v>
                </c:pt>
                <c:pt idx="12">
                  <c:v>259</c:v>
                </c:pt>
                <c:pt idx="13">
                  <c:v>231</c:v>
                </c:pt>
                <c:pt idx="14">
                  <c:v>230</c:v>
                </c:pt>
                <c:pt idx="15">
                  <c:v>383</c:v>
                </c:pt>
                <c:pt idx="16">
                  <c:v>403</c:v>
                </c:pt>
                <c:pt idx="17">
                  <c:v>423</c:v>
                </c:pt>
                <c:pt idx="18">
                  <c:v>376</c:v>
                </c:pt>
                <c:pt idx="19">
                  <c:v>1099</c:v>
                </c:pt>
                <c:pt idx="20">
                  <c:v>928</c:v>
                </c:pt>
                <c:pt idx="21">
                  <c:v>241</c:v>
                </c:pt>
                <c:pt idx="22">
                  <c:v>325</c:v>
                </c:pt>
                <c:pt idx="23">
                  <c:v>1065</c:v>
                </c:pt>
                <c:pt idx="24">
                  <c:v>-80</c:v>
                </c:pt>
                <c:pt idx="25">
                  <c:v>3501</c:v>
                </c:pt>
                <c:pt idx="26">
                  <c:v>1114</c:v>
                </c:pt>
                <c:pt idx="27">
                  <c:v>1606</c:v>
                </c:pt>
                <c:pt idx="28">
                  <c:v>2401</c:v>
                </c:pt>
                <c:pt idx="29">
                  <c:v>688</c:v>
                </c:pt>
                <c:pt idx="30">
                  <c:v>-15</c:v>
                </c:pt>
                <c:pt idx="31">
                  <c:v>2198</c:v>
                </c:pt>
                <c:pt idx="32">
                  <c:v>341</c:v>
                </c:pt>
                <c:pt idx="33">
                  <c:v>-110</c:v>
                </c:pt>
                <c:pt idx="34">
                  <c:v>453</c:v>
                </c:pt>
                <c:pt idx="35">
                  <c:v>141</c:v>
                </c:pt>
                <c:pt idx="36">
                  <c:v>27</c:v>
                </c:pt>
                <c:pt idx="37">
                  <c:v>-2</c:v>
                </c:pt>
                <c:pt idx="38">
                  <c:v>-469</c:v>
                </c:pt>
                <c:pt idx="39">
                  <c:v>-40</c:v>
                </c:pt>
                <c:pt idx="40">
                  <c:v>-641</c:v>
                </c:pt>
                <c:pt idx="41">
                  <c:v>-666</c:v>
                </c:pt>
                <c:pt idx="42">
                  <c:v>-836</c:v>
                </c:pt>
                <c:pt idx="43">
                  <c:v>-816</c:v>
                </c:pt>
                <c:pt idx="44">
                  <c:v>-141</c:v>
                </c:pt>
                <c:pt idx="45">
                  <c:v>-630</c:v>
                </c:pt>
                <c:pt idx="46">
                  <c:v>792</c:v>
                </c:pt>
                <c:pt idx="47">
                  <c:v>416</c:v>
                </c:pt>
                <c:pt idx="48">
                  <c:v>687</c:v>
                </c:pt>
                <c:pt idx="49">
                  <c:v>1197</c:v>
                </c:pt>
                <c:pt idx="50">
                  <c:v>395</c:v>
                </c:pt>
                <c:pt idx="51">
                  <c:v>1870</c:v>
                </c:pt>
                <c:pt idx="52">
                  <c:v>956.8</c:v>
                </c:pt>
                <c:pt idx="53">
                  <c:v>2749</c:v>
                </c:pt>
                <c:pt idx="54">
                  <c:v>570</c:v>
                </c:pt>
                <c:pt idx="55">
                  <c:v>2762</c:v>
                </c:pt>
                <c:pt idx="56">
                  <c:v>1319</c:v>
                </c:pt>
                <c:pt idx="57">
                  <c:v>1681</c:v>
                </c:pt>
                <c:pt idx="58">
                  <c:v>961</c:v>
                </c:pt>
                <c:pt idx="59">
                  <c:v>5106</c:v>
                </c:pt>
                <c:pt idx="60">
                  <c:v>817</c:v>
                </c:pt>
                <c:pt idx="61">
                  <c:v>2070</c:v>
                </c:pt>
                <c:pt idx="62">
                  <c:v>1103</c:v>
                </c:pt>
                <c:pt idx="63">
                  <c:v>4130</c:v>
                </c:pt>
                <c:pt idx="64">
                  <c:v>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7-4B49-A2FD-1937C08BA59E}"/>
            </c:ext>
          </c:extLst>
        </c:ser>
        <c:ser>
          <c:idx val="0"/>
          <c:order val="1"/>
          <c:tx>
            <c:strRef>
              <c:f>'BoP Graphs'!$G$2</c:f>
              <c:strCache>
                <c:ptCount val="1"/>
                <c:pt idx="0">
                  <c:v>Total foreign 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'BoP Graphs'!$B$3:$B$67</c:f>
              <c:strCache>
                <c:ptCount val="65"/>
                <c:pt idx="0">
                  <c:v>Q1-FY03</c:v>
                </c:pt>
                <c:pt idx="1">
                  <c:v>Q2-FY03</c:v>
                </c:pt>
                <c:pt idx="2">
                  <c:v>Q3-FY03</c:v>
                </c:pt>
                <c:pt idx="3">
                  <c:v>Q4-FY03</c:v>
                </c:pt>
                <c:pt idx="4">
                  <c:v>Q1-FY04</c:v>
                </c:pt>
                <c:pt idx="5">
                  <c:v>Q2-FY04</c:v>
                </c:pt>
                <c:pt idx="6">
                  <c:v>Q3-FY04</c:v>
                </c:pt>
                <c:pt idx="7">
                  <c:v>Q4-FY04</c:v>
                </c:pt>
                <c:pt idx="8">
                  <c:v>Q1-FY05</c:v>
                </c:pt>
                <c:pt idx="9">
                  <c:v>Q2-FY05</c:v>
                </c:pt>
                <c:pt idx="10">
                  <c:v>Q3-FY05</c:v>
                </c:pt>
                <c:pt idx="11">
                  <c:v>Q4-FY05</c:v>
                </c:pt>
                <c:pt idx="12">
                  <c:v>Q1-FY06</c:v>
                </c:pt>
                <c:pt idx="13">
                  <c:v>Q2-FY06</c:v>
                </c:pt>
                <c:pt idx="14">
                  <c:v>Q3-FY06</c:v>
                </c:pt>
                <c:pt idx="15">
                  <c:v>Q4-FY06</c:v>
                </c:pt>
                <c:pt idx="16">
                  <c:v>Q1-FY07</c:v>
                </c:pt>
                <c:pt idx="17">
                  <c:v>Q2-FY07</c:v>
                </c:pt>
                <c:pt idx="18">
                  <c:v>Q3-FY07</c:v>
                </c:pt>
                <c:pt idx="19">
                  <c:v>Q4-FY07</c:v>
                </c:pt>
                <c:pt idx="20">
                  <c:v>Q1-FY08</c:v>
                </c:pt>
                <c:pt idx="21">
                  <c:v>Q2-FY08</c:v>
                </c:pt>
                <c:pt idx="22">
                  <c:v>Q3-FY08</c:v>
                </c:pt>
                <c:pt idx="23">
                  <c:v>Q4-FY08</c:v>
                </c:pt>
                <c:pt idx="24">
                  <c:v>Q1-FY09</c:v>
                </c:pt>
                <c:pt idx="25">
                  <c:v>Q2-FY09</c:v>
                </c:pt>
                <c:pt idx="26">
                  <c:v>Q3-FY09</c:v>
                </c:pt>
                <c:pt idx="27">
                  <c:v>Q4-FY09</c:v>
                </c:pt>
                <c:pt idx="28">
                  <c:v>Q1-FY10</c:v>
                </c:pt>
                <c:pt idx="29">
                  <c:v>Q2-FY10</c:v>
                </c:pt>
                <c:pt idx="30">
                  <c:v>Q3-FY10</c:v>
                </c:pt>
                <c:pt idx="31">
                  <c:v>Q4-FY10</c:v>
                </c:pt>
                <c:pt idx="32">
                  <c:v>Q1-FY11</c:v>
                </c:pt>
                <c:pt idx="33">
                  <c:v>Q2-FY11</c:v>
                </c:pt>
                <c:pt idx="34">
                  <c:v>Q3-FY11</c:v>
                </c:pt>
                <c:pt idx="35">
                  <c:v>Q4-FY11</c:v>
                </c:pt>
                <c:pt idx="36">
                  <c:v>Q1-FY12</c:v>
                </c:pt>
                <c:pt idx="37">
                  <c:v>Q2-FY12</c:v>
                </c:pt>
                <c:pt idx="38">
                  <c:v>Q3-FY12</c:v>
                </c:pt>
                <c:pt idx="39">
                  <c:v>Q4-FY12</c:v>
                </c:pt>
                <c:pt idx="40">
                  <c:v>Q1-FY13</c:v>
                </c:pt>
                <c:pt idx="41">
                  <c:v>Q2-FY13</c:v>
                </c:pt>
                <c:pt idx="42">
                  <c:v>Q3-FY13</c:v>
                </c:pt>
                <c:pt idx="43">
                  <c:v>Q4-FY13</c:v>
                </c:pt>
                <c:pt idx="44">
                  <c:v>Q1-FY14</c:v>
                </c:pt>
                <c:pt idx="45">
                  <c:v>Q2-FY14</c:v>
                </c:pt>
                <c:pt idx="46">
                  <c:v>Q3-FY14</c:v>
                </c:pt>
                <c:pt idx="47">
                  <c:v>Q4-FY14</c:v>
                </c:pt>
                <c:pt idx="48">
                  <c:v>Q1-FY15</c:v>
                </c:pt>
                <c:pt idx="49">
                  <c:v>Q2-FY15</c:v>
                </c:pt>
                <c:pt idx="50">
                  <c:v>Q3-FY15</c:v>
                </c:pt>
                <c:pt idx="51">
                  <c:v>Q4-FY15</c:v>
                </c:pt>
                <c:pt idx="52">
                  <c:v>Q1-FY16</c:v>
                </c:pt>
                <c:pt idx="53">
                  <c:v>Q2-FY16</c:v>
                </c:pt>
                <c:pt idx="54">
                  <c:v>Q3-FY16</c:v>
                </c:pt>
                <c:pt idx="55">
                  <c:v>Q4-FY16</c:v>
                </c:pt>
                <c:pt idx="56">
                  <c:v>Q1-FY17</c:v>
                </c:pt>
                <c:pt idx="57">
                  <c:v>Q2-FY17</c:v>
                </c:pt>
                <c:pt idx="58">
                  <c:v>Q3-FY17</c:v>
                </c:pt>
                <c:pt idx="59">
                  <c:v>Q4-FY17</c:v>
                </c:pt>
                <c:pt idx="60">
                  <c:v>Q1-FY18</c:v>
                </c:pt>
                <c:pt idx="61">
                  <c:v>Q2-FY18</c:v>
                </c:pt>
                <c:pt idx="62">
                  <c:v>Q3-FY18</c:v>
                </c:pt>
                <c:pt idx="63">
                  <c:v>Q4-FY18</c:v>
                </c:pt>
                <c:pt idx="64">
                  <c:v>Q1-FY19</c:v>
                </c:pt>
              </c:strCache>
            </c:strRef>
          </c:cat>
          <c:val>
            <c:numRef>
              <c:f>'BoP Graphs'!$G$3:$G$67</c:f>
              <c:numCache>
                <c:formatCode>General</c:formatCode>
                <c:ptCount val="65"/>
                <c:pt idx="0">
                  <c:v>40</c:v>
                </c:pt>
                <c:pt idx="1">
                  <c:v>304</c:v>
                </c:pt>
                <c:pt idx="2">
                  <c:v>37</c:v>
                </c:pt>
                <c:pt idx="3">
                  <c:v>178</c:v>
                </c:pt>
                <c:pt idx="4">
                  <c:v>64</c:v>
                </c:pt>
                <c:pt idx="5">
                  <c:v>136</c:v>
                </c:pt>
                <c:pt idx="6">
                  <c:v>796</c:v>
                </c:pt>
                <c:pt idx="7">
                  <c:v>266</c:v>
                </c:pt>
                <c:pt idx="8">
                  <c:v>172</c:v>
                </c:pt>
                <c:pt idx="9">
                  <c:v>276</c:v>
                </c:pt>
                <c:pt idx="10">
                  <c:v>967</c:v>
                </c:pt>
                <c:pt idx="11">
                  <c:v>719</c:v>
                </c:pt>
                <c:pt idx="12">
                  <c:v>461</c:v>
                </c:pt>
                <c:pt idx="13">
                  <c:v>960</c:v>
                </c:pt>
                <c:pt idx="14">
                  <c:v>1898</c:v>
                </c:pt>
                <c:pt idx="15">
                  <c:v>1166</c:v>
                </c:pt>
                <c:pt idx="16">
                  <c:v>1110</c:v>
                </c:pt>
                <c:pt idx="17">
                  <c:v>2072</c:v>
                </c:pt>
                <c:pt idx="18">
                  <c:v>2376</c:v>
                </c:pt>
                <c:pt idx="19">
                  <c:v>2870</c:v>
                </c:pt>
                <c:pt idx="20">
                  <c:v>1284</c:v>
                </c:pt>
                <c:pt idx="21">
                  <c:v>1141</c:v>
                </c:pt>
                <c:pt idx="22">
                  <c:v>825</c:v>
                </c:pt>
                <c:pt idx="23">
                  <c:v>2197</c:v>
                </c:pt>
                <c:pt idx="24">
                  <c:v>943</c:v>
                </c:pt>
                <c:pt idx="25">
                  <c:v>1230</c:v>
                </c:pt>
                <c:pt idx="26">
                  <c:v>-67</c:v>
                </c:pt>
                <c:pt idx="27">
                  <c:v>582</c:v>
                </c:pt>
                <c:pt idx="28">
                  <c:v>637</c:v>
                </c:pt>
                <c:pt idx="29">
                  <c:v>604</c:v>
                </c:pt>
                <c:pt idx="30">
                  <c:v>81</c:v>
                </c:pt>
                <c:pt idx="31">
                  <c:v>765</c:v>
                </c:pt>
                <c:pt idx="32">
                  <c:v>464</c:v>
                </c:pt>
                <c:pt idx="33">
                  <c:v>598</c:v>
                </c:pt>
                <c:pt idx="34">
                  <c:v>330</c:v>
                </c:pt>
                <c:pt idx="35">
                  <c:v>588</c:v>
                </c:pt>
                <c:pt idx="36">
                  <c:v>219</c:v>
                </c:pt>
                <c:pt idx="37">
                  <c:v>152</c:v>
                </c:pt>
                <c:pt idx="38">
                  <c:v>97</c:v>
                </c:pt>
                <c:pt idx="39">
                  <c:v>241</c:v>
                </c:pt>
                <c:pt idx="40">
                  <c:v>239</c:v>
                </c:pt>
                <c:pt idx="41">
                  <c:v>456</c:v>
                </c:pt>
                <c:pt idx="42">
                  <c:v>131</c:v>
                </c:pt>
                <c:pt idx="43">
                  <c:v>755</c:v>
                </c:pt>
                <c:pt idx="44">
                  <c:v>348</c:v>
                </c:pt>
                <c:pt idx="45">
                  <c:v>176</c:v>
                </c:pt>
                <c:pt idx="46">
                  <c:v>316</c:v>
                </c:pt>
                <c:pt idx="47">
                  <c:v>3599</c:v>
                </c:pt>
                <c:pt idx="48">
                  <c:v>334</c:v>
                </c:pt>
                <c:pt idx="49">
                  <c:v>1402</c:v>
                </c:pt>
                <c:pt idx="50">
                  <c:v>141</c:v>
                </c:pt>
                <c:pt idx="51">
                  <c:v>953</c:v>
                </c:pt>
                <c:pt idx="52">
                  <c:v>899</c:v>
                </c:pt>
                <c:pt idx="53">
                  <c:v>568</c:v>
                </c:pt>
                <c:pt idx="54">
                  <c:v>-93</c:v>
                </c:pt>
                <c:pt idx="55">
                  <c:v>602</c:v>
                </c:pt>
                <c:pt idx="56">
                  <c:v>542</c:v>
                </c:pt>
                <c:pt idx="57">
                  <c:v>1632</c:v>
                </c:pt>
                <c:pt idx="58">
                  <c:v>463</c:v>
                </c:pt>
                <c:pt idx="59">
                  <c:v>-139</c:v>
                </c:pt>
                <c:pt idx="60">
                  <c:v>639</c:v>
                </c:pt>
                <c:pt idx="61">
                  <c:v>3314</c:v>
                </c:pt>
                <c:pt idx="62">
                  <c:v>649</c:v>
                </c:pt>
                <c:pt idx="63">
                  <c:v>700</c:v>
                </c:pt>
                <c:pt idx="64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7-4B49-A2FD-1937C08BA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577296304"/>
        <c:axId val="577299584"/>
      </c:barChart>
      <c:catAx>
        <c:axId val="5772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577299584"/>
        <c:crosses val="autoZero"/>
        <c:auto val="1"/>
        <c:lblAlgn val="ctr"/>
        <c:lblOffset val="100"/>
        <c:noMultiLvlLbl val="0"/>
      </c:catAx>
      <c:valAx>
        <c:axId val="57729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57729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42077635032462"/>
          <c:y val="0.12432521103780947"/>
          <c:w val="0.75715844729935078"/>
          <c:h val="6.4091863517060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40" b="1" i="0" u="none" strike="noStrike" kern="1200" cap="all" spc="120" normalizeH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/>
              <a:t>SBP’s FX Reserves</a:t>
            </a:r>
          </a:p>
        </c:rich>
      </c:tx>
      <c:layout>
        <c:manualLayout>
          <c:xMode val="edge"/>
          <c:yMode val="edge"/>
          <c:x val="0.35577744188226473"/>
          <c:y val="5.6338028169014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40" b="1" i="0" u="none" strike="noStrike" kern="1200" cap="all" spc="120" normalizeH="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Sheet2!$B$7:$B$26</c:f>
              <c:strCache>
                <c:ptCount val="20"/>
                <c:pt idx="0">
                  <c:v>FY99</c:v>
                </c:pt>
                <c:pt idx="1">
                  <c:v>FY00</c:v>
                </c:pt>
                <c:pt idx="2">
                  <c:v>FY01</c:v>
                </c:pt>
                <c:pt idx="3">
                  <c:v>FY02</c:v>
                </c:pt>
                <c:pt idx="4">
                  <c:v>FY03</c:v>
                </c:pt>
                <c:pt idx="5">
                  <c:v>FY04</c:v>
                </c:pt>
                <c:pt idx="6">
                  <c:v>FY05</c:v>
                </c:pt>
                <c:pt idx="7">
                  <c:v>FY06</c:v>
                </c:pt>
                <c:pt idx="8">
                  <c:v>FY07</c:v>
                </c:pt>
                <c:pt idx="9">
                  <c:v>FY08</c:v>
                </c:pt>
                <c:pt idx="10">
                  <c:v>FY09</c:v>
                </c:pt>
                <c:pt idx="11">
                  <c:v>FY10</c:v>
                </c:pt>
                <c:pt idx="12">
                  <c:v>FY11</c:v>
                </c:pt>
                <c:pt idx="13">
                  <c:v>FY12</c:v>
                </c:pt>
                <c:pt idx="14">
                  <c:v>FY13</c:v>
                </c:pt>
                <c:pt idx="15">
                  <c:v>FY14</c:v>
                </c:pt>
                <c:pt idx="16">
                  <c:v>FY15</c:v>
                </c:pt>
                <c:pt idx="17">
                  <c:v>FY16</c:v>
                </c:pt>
                <c:pt idx="18">
                  <c:v>FY17</c:v>
                </c:pt>
                <c:pt idx="19">
                  <c:v>FY18</c:v>
                </c:pt>
              </c:strCache>
            </c:strRef>
          </c:cat>
          <c:val>
            <c:numRef>
              <c:f>Sheet2!$C$7:$C$26</c:f>
              <c:numCache>
                <c:formatCode>General</c:formatCode>
                <c:ptCount val="20"/>
                <c:pt idx="0" formatCode="#,##0">
                  <c:v>1673</c:v>
                </c:pt>
                <c:pt idx="1">
                  <c:v>997</c:v>
                </c:pt>
                <c:pt idx="2" formatCode="#,##0">
                  <c:v>1689</c:v>
                </c:pt>
                <c:pt idx="3" formatCode="#,##0">
                  <c:v>4337</c:v>
                </c:pt>
                <c:pt idx="4" formatCode="#,##0">
                  <c:v>9529</c:v>
                </c:pt>
                <c:pt idx="5" formatCode="#,##0">
                  <c:v>10564</c:v>
                </c:pt>
                <c:pt idx="6">
                  <c:v>9804.7000000000007</c:v>
                </c:pt>
                <c:pt idx="7">
                  <c:v>10765.2</c:v>
                </c:pt>
                <c:pt idx="8">
                  <c:v>13345.4</c:v>
                </c:pt>
                <c:pt idx="9">
                  <c:v>8577</c:v>
                </c:pt>
                <c:pt idx="10">
                  <c:v>9117.9</c:v>
                </c:pt>
                <c:pt idx="11">
                  <c:v>12958</c:v>
                </c:pt>
                <c:pt idx="12">
                  <c:v>14784</c:v>
                </c:pt>
                <c:pt idx="13">
                  <c:v>10803.78</c:v>
                </c:pt>
                <c:pt idx="14">
                  <c:v>6007.5200000000023</c:v>
                </c:pt>
                <c:pt idx="15">
                  <c:v>9097.5243003824307</c:v>
                </c:pt>
                <c:pt idx="16">
                  <c:v>13525.683861167387</c:v>
                </c:pt>
                <c:pt idx="17">
                  <c:v>18142.599999999999</c:v>
                </c:pt>
                <c:pt idx="18">
                  <c:v>16144.8</c:v>
                </c:pt>
                <c:pt idx="19">
                  <c:v>9789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E1-42C3-AD3E-C852A86549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5852600"/>
        <c:axId val="625858504"/>
      </c:lineChart>
      <c:catAx>
        <c:axId val="62585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cap="all" spc="120" normalizeH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625858504"/>
        <c:crosses val="autoZero"/>
        <c:auto val="1"/>
        <c:lblAlgn val="ctr"/>
        <c:lblOffset val="100"/>
        <c:noMultiLvlLbl val="0"/>
      </c:catAx>
      <c:valAx>
        <c:axId val="6258585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62585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Sheet6!$C$4:$C$54</c:f>
              <c:numCache>
                <c:formatCode>mmm\-yy</c:formatCode>
                <c:ptCount val="51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  <c:pt idx="13">
                  <c:v>42186</c:v>
                </c:pt>
                <c:pt idx="14">
                  <c:v>42217</c:v>
                </c:pt>
                <c:pt idx="15">
                  <c:v>42248</c:v>
                </c:pt>
                <c:pt idx="16">
                  <c:v>42278</c:v>
                </c:pt>
                <c:pt idx="17">
                  <c:v>42309</c:v>
                </c:pt>
                <c:pt idx="18">
                  <c:v>42339</c:v>
                </c:pt>
                <c:pt idx="19">
                  <c:v>42370</c:v>
                </c:pt>
                <c:pt idx="20">
                  <c:v>42401</c:v>
                </c:pt>
                <c:pt idx="21">
                  <c:v>42430</c:v>
                </c:pt>
                <c:pt idx="22">
                  <c:v>42461</c:v>
                </c:pt>
                <c:pt idx="23">
                  <c:v>42491</c:v>
                </c:pt>
                <c:pt idx="24">
                  <c:v>42522</c:v>
                </c:pt>
                <c:pt idx="25">
                  <c:v>42552</c:v>
                </c:pt>
                <c:pt idx="26">
                  <c:v>42583</c:v>
                </c:pt>
                <c:pt idx="27">
                  <c:v>42614</c:v>
                </c:pt>
                <c:pt idx="28">
                  <c:v>42644</c:v>
                </c:pt>
                <c:pt idx="29">
                  <c:v>42675</c:v>
                </c:pt>
                <c:pt idx="30">
                  <c:v>42705</c:v>
                </c:pt>
                <c:pt idx="31">
                  <c:v>42736</c:v>
                </c:pt>
                <c:pt idx="32">
                  <c:v>42767</c:v>
                </c:pt>
                <c:pt idx="33">
                  <c:v>42795</c:v>
                </c:pt>
                <c:pt idx="34">
                  <c:v>42826</c:v>
                </c:pt>
                <c:pt idx="35">
                  <c:v>42856</c:v>
                </c:pt>
                <c:pt idx="36">
                  <c:v>42887</c:v>
                </c:pt>
                <c:pt idx="37">
                  <c:v>42917</c:v>
                </c:pt>
                <c:pt idx="38">
                  <c:v>42948</c:v>
                </c:pt>
                <c:pt idx="39">
                  <c:v>42979</c:v>
                </c:pt>
                <c:pt idx="40">
                  <c:v>43009</c:v>
                </c:pt>
                <c:pt idx="41">
                  <c:v>43040</c:v>
                </c:pt>
                <c:pt idx="42">
                  <c:v>43070</c:v>
                </c:pt>
                <c:pt idx="43">
                  <c:v>43101</c:v>
                </c:pt>
                <c:pt idx="44">
                  <c:v>43132</c:v>
                </c:pt>
                <c:pt idx="45">
                  <c:v>43160</c:v>
                </c:pt>
                <c:pt idx="46">
                  <c:v>43191</c:v>
                </c:pt>
                <c:pt idx="47">
                  <c:v>43221</c:v>
                </c:pt>
                <c:pt idx="48">
                  <c:v>43252</c:v>
                </c:pt>
                <c:pt idx="49">
                  <c:v>43282</c:v>
                </c:pt>
                <c:pt idx="50">
                  <c:v>43313</c:v>
                </c:pt>
              </c:numCache>
            </c:numRef>
          </c:cat>
          <c:val>
            <c:numRef>
              <c:f>Sheet6!$D$4:$D$54</c:f>
              <c:numCache>
                <c:formatCode>General</c:formatCode>
                <c:ptCount val="51"/>
                <c:pt idx="0">
                  <c:v>-1.9236761723152029</c:v>
                </c:pt>
                <c:pt idx="1">
                  <c:v>-4.5308434827610604</c:v>
                </c:pt>
                <c:pt idx="2">
                  <c:v>-4.7733569261118269</c:v>
                </c:pt>
                <c:pt idx="3">
                  <c:v>-4.7458244371824883</c:v>
                </c:pt>
                <c:pt idx="4">
                  <c:v>4.42394896360776E-2</c:v>
                </c:pt>
                <c:pt idx="5">
                  <c:v>2.910150270363232</c:v>
                </c:pt>
                <c:pt idx="6">
                  <c:v>-6.5780581890029222E-2</c:v>
                </c:pt>
                <c:pt idx="7">
                  <c:v>-3.0876199427451123</c:v>
                </c:pt>
                <c:pt idx="8">
                  <c:v>-6.7593549606103975</c:v>
                </c:pt>
                <c:pt idx="9">
                  <c:v>-6.5752466772536771</c:v>
                </c:pt>
                <c:pt idx="10">
                  <c:v>-4.4516329254778437</c:v>
                </c:pt>
                <c:pt idx="11">
                  <c:v>-5.1521092017456027</c:v>
                </c:pt>
                <c:pt idx="12">
                  <c:v>-4.3275132701311332</c:v>
                </c:pt>
                <c:pt idx="13">
                  <c:v>-6.5636179451210914</c:v>
                </c:pt>
                <c:pt idx="14">
                  <c:v>-4.9663843236334326</c:v>
                </c:pt>
                <c:pt idx="15">
                  <c:v>-10.771810420786199</c:v>
                </c:pt>
                <c:pt idx="16">
                  <c:v>-12.922171563274066</c:v>
                </c:pt>
                <c:pt idx="17">
                  <c:v>-12.618661808569342</c:v>
                </c:pt>
                <c:pt idx="18">
                  <c:v>-11.940062898700853</c:v>
                </c:pt>
                <c:pt idx="19">
                  <c:v>-11.558703259911528</c:v>
                </c:pt>
                <c:pt idx="20">
                  <c:v>-9.4007255086210879</c:v>
                </c:pt>
                <c:pt idx="21">
                  <c:v>-5.4722134859312437</c:v>
                </c:pt>
                <c:pt idx="22">
                  <c:v>-4.9924611743884295</c:v>
                </c:pt>
                <c:pt idx="23">
                  <c:v>-3.8359028697932174</c:v>
                </c:pt>
                <c:pt idx="24">
                  <c:v>-6.8339523085326537</c:v>
                </c:pt>
                <c:pt idx="25">
                  <c:v>-7.2347989947013414</c:v>
                </c:pt>
                <c:pt idx="26">
                  <c:v>-6.7047086098980362</c:v>
                </c:pt>
                <c:pt idx="27">
                  <c:v>-4.9642714819750573</c:v>
                </c:pt>
                <c:pt idx="28">
                  <c:v>0.6562589422126397</c:v>
                </c:pt>
                <c:pt idx="29">
                  <c:v>0.67474384141430477</c:v>
                </c:pt>
                <c:pt idx="30">
                  <c:v>2.0498529686693745</c:v>
                </c:pt>
                <c:pt idx="31">
                  <c:v>3.4021189191260293</c:v>
                </c:pt>
                <c:pt idx="32">
                  <c:v>-7.2688497487161108E-2</c:v>
                </c:pt>
                <c:pt idx="33">
                  <c:v>2.4887281379418091</c:v>
                </c:pt>
                <c:pt idx="34">
                  <c:v>0.49418075362963609</c:v>
                </c:pt>
                <c:pt idx="35">
                  <c:v>1.9776122614271863</c:v>
                </c:pt>
                <c:pt idx="36">
                  <c:v>0.79782117632267724</c:v>
                </c:pt>
                <c:pt idx="37">
                  <c:v>6.5430139325088232</c:v>
                </c:pt>
                <c:pt idx="38">
                  <c:v>10.913609501321432</c:v>
                </c:pt>
                <c:pt idx="39">
                  <c:v>12.069647352377499</c:v>
                </c:pt>
                <c:pt idx="40">
                  <c:v>8.2645841111997029</c:v>
                </c:pt>
                <c:pt idx="41">
                  <c:v>9.3204301992835692</c:v>
                </c:pt>
                <c:pt idx="42">
                  <c:v>9.9331741064829782</c:v>
                </c:pt>
                <c:pt idx="43">
                  <c:v>12.549442460111958</c:v>
                </c:pt>
                <c:pt idx="44">
                  <c:v>11.983998136181828</c:v>
                </c:pt>
                <c:pt idx="45">
                  <c:v>13.901108813397634</c:v>
                </c:pt>
                <c:pt idx="46">
                  <c:v>16.10757969690497</c:v>
                </c:pt>
                <c:pt idx="47">
                  <c:v>15.764812533338525</c:v>
                </c:pt>
                <c:pt idx="48">
                  <c:v>14.325388041804587</c:v>
                </c:pt>
                <c:pt idx="49">
                  <c:v>10.276226558467272</c:v>
                </c:pt>
                <c:pt idx="50">
                  <c:v>5.2558682545293278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2-4441-A655-78F7BEFB8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45"/>
        <c:axId val="493496136"/>
        <c:axId val="493496464"/>
      </c:barChart>
      <c:dateAx>
        <c:axId val="4934961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493496464"/>
        <c:crosses val="autoZero"/>
        <c:auto val="1"/>
        <c:lblOffset val="100"/>
        <c:baseTimeUnit val="months"/>
        <c:majorUnit val="2"/>
        <c:majorTimeUnit val="months"/>
      </c:dateAx>
      <c:valAx>
        <c:axId val="49349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49349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94925634295712E-2"/>
          <c:y val="0.18055555555555552"/>
          <c:w val="0.88734951881014879"/>
          <c:h val="0.688656313794109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'PK Imports Contribution'!$B$15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'PK Imports Contribution'!$C$14:$L$14</c:f>
              <c:strCache>
                <c:ptCount val="10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  <c:pt idx="9">
                  <c:v>FY18</c:v>
                </c:pt>
              </c:strCache>
            </c:strRef>
          </c:cat>
          <c:val>
            <c:numRef>
              <c:f>'PK Imports Contribution'!$C$15:$L$15</c:f>
              <c:numCache>
                <c:formatCode>0.0</c:formatCode>
                <c:ptCount val="10"/>
                <c:pt idx="0">
                  <c:v>-4.8912618325093069</c:v>
                </c:pt>
                <c:pt idx="1">
                  <c:v>1.4958058736497333</c:v>
                </c:pt>
                <c:pt idx="2">
                  <c:v>5.9244360388623987</c:v>
                </c:pt>
                <c:pt idx="3">
                  <c:v>7.8359879268436803</c:v>
                </c:pt>
                <c:pt idx="4">
                  <c:v>-0.62163458747006528</c:v>
                </c:pt>
                <c:pt idx="5">
                  <c:v>-0.25002008895992006</c:v>
                </c:pt>
                <c:pt idx="6">
                  <c:v>-6.8039856489153854</c:v>
                </c:pt>
                <c:pt idx="7">
                  <c:v>-7.4675261679527338</c:v>
                </c:pt>
                <c:pt idx="8">
                  <c:v>5.7102566349932946</c:v>
                </c:pt>
                <c:pt idx="9">
                  <c:v>6.6279619782793695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F-4E61-8C73-8FB7BE27D9DB}"/>
            </c:ext>
          </c:extLst>
        </c:ser>
        <c:ser>
          <c:idx val="1"/>
          <c:order val="1"/>
          <c:tx>
            <c:strRef>
              <c:f>'PK Imports Contribution'!$B$16</c:f>
              <c:strCache>
                <c:ptCount val="1"/>
                <c:pt idx="0">
                  <c:v>Machinery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'PK Imports Contribution'!$C$14:$L$14</c:f>
              <c:strCache>
                <c:ptCount val="10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  <c:pt idx="9">
                  <c:v>FY18</c:v>
                </c:pt>
              </c:strCache>
            </c:strRef>
          </c:cat>
          <c:val>
            <c:numRef>
              <c:f>'PK Imports Contribution'!$C$16:$L$16</c:f>
              <c:numCache>
                <c:formatCode>0.0</c:formatCode>
                <c:ptCount val="10"/>
                <c:pt idx="0">
                  <c:v>-1.9196229653732542</c:v>
                </c:pt>
                <c:pt idx="1">
                  <c:v>-3.5555557891668816</c:v>
                </c:pt>
                <c:pt idx="2">
                  <c:v>-0.26722169084096359</c:v>
                </c:pt>
                <c:pt idx="3">
                  <c:v>0.90305144693653783</c:v>
                </c:pt>
                <c:pt idx="4">
                  <c:v>0.16026989266944869</c:v>
                </c:pt>
                <c:pt idx="5">
                  <c:v>1.6694281847783436</c:v>
                </c:pt>
                <c:pt idx="6">
                  <c:v>2.1277735253067709</c:v>
                </c:pt>
                <c:pt idx="7">
                  <c:v>2.5222070614322418</c:v>
                </c:pt>
                <c:pt idx="8">
                  <c:v>7.1207021522802574</c:v>
                </c:pt>
                <c:pt idx="9">
                  <c:v>-0.36407022553077439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F-4E61-8C73-8FB7BE27D9DB}"/>
            </c:ext>
          </c:extLst>
        </c:ser>
        <c:ser>
          <c:idx val="2"/>
          <c:order val="2"/>
          <c:tx>
            <c:strRef>
              <c:f>'PK Imports Contribution'!$B$17</c:f>
              <c:strCache>
                <c:ptCount val="1"/>
                <c:pt idx="0">
                  <c:v>Metals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'PK Imports Contribution'!$C$14:$L$14</c:f>
              <c:strCache>
                <c:ptCount val="10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  <c:pt idx="9">
                  <c:v>FY18</c:v>
                </c:pt>
              </c:strCache>
            </c:strRef>
          </c:cat>
          <c:val>
            <c:numRef>
              <c:f>'PK Imports Contribution'!$C$17:$L$17</c:f>
              <c:numCache>
                <c:formatCode>0.0</c:formatCode>
                <c:ptCount val="10"/>
                <c:pt idx="0">
                  <c:v>0.27992558960098834</c:v>
                </c:pt>
                <c:pt idx="1">
                  <c:v>-0.38808123219452745</c:v>
                </c:pt>
                <c:pt idx="2">
                  <c:v>-9.3676286816379795E-2</c:v>
                </c:pt>
                <c:pt idx="3">
                  <c:v>0.62302889243993842</c:v>
                </c:pt>
                <c:pt idx="4">
                  <c:v>1.1429207215041446</c:v>
                </c:pt>
                <c:pt idx="5">
                  <c:v>-0.57069929054704327</c:v>
                </c:pt>
                <c:pt idx="6">
                  <c:v>1.3863357978749469</c:v>
                </c:pt>
                <c:pt idx="7">
                  <c:v>0.9056821521090983</c:v>
                </c:pt>
                <c:pt idx="8">
                  <c:v>0.65104249884930898</c:v>
                </c:pt>
                <c:pt idx="9">
                  <c:v>1.7858228649336494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F-4E61-8C73-8FB7BE27D9DB}"/>
            </c:ext>
          </c:extLst>
        </c:ser>
        <c:ser>
          <c:idx val="3"/>
          <c:order val="3"/>
          <c:tx>
            <c:strRef>
              <c:f>'PK Imports Contribution'!$B$18</c:f>
              <c:strCache>
                <c:ptCount val="1"/>
                <c:pt idx="0">
                  <c:v>Agri &amp; chemicals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'PK Imports Contribution'!$C$14:$L$14</c:f>
              <c:strCache>
                <c:ptCount val="10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  <c:pt idx="9">
                  <c:v>FY18</c:v>
                </c:pt>
              </c:strCache>
            </c:strRef>
          </c:cat>
          <c:val>
            <c:numRef>
              <c:f>'PK Imports Contribution'!$C$18:$L$18</c:f>
              <c:numCache>
                <c:formatCode>0.0</c:formatCode>
                <c:ptCount val="10"/>
                <c:pt idx="0">
                  <c:v>-1.4064220481376706</c:v>
                </c:pt>
                <c:pt idx="1">
                  <c:v>1.7827400848960457</c:v>
                </c:pt>
                <c:pt idx="2">
                  <c:v>0.9042349405700475</c:v>
                </c:pt>
                <c:pt idx="3">
                  <c:v>2.3880548092623362</c:v>
                </c:pt>
                <c:pt idx="4">
                  <c:v>-1.6182295885404339</c:v>
                </c:pt>
                <c:pt idx="5">
                  <c:v>0.64494630876801484</c:v>
                </c:pt>
                <c:pt idx="6">
                  <c:v>1.7491227632353221</c:v>
                </c:pt>
                <c:pt idx="7">
                  <c:v>-0.586298703502383</c:v>
                </c:pt>
                <c:pt idx="8">
                  <c:v>0.79984890816684617</c:v>
                </c:pt>
                <c:pt idx="9">
                  <c:v>2.5227900224502724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EF-4E61-8C73-8FB7BE27D9DB}"/>
            </c:ext>
          </c:extLst>
        </c:ser>
        <c:ser>
          <c:idx val="4"/>
          <c:order val="4"/>
          <c:tx>
            <c:strRef>
              <c:f>'PK Imports Contribution'!$B$19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'PK Imports Contribution'!$C$14:$L$14</c:f>
              <c:strCache>
                <c:ptCount val="10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  <c:pt idx="9">
                  <c:v>FY18</c:v>
                </c:pt>
              </c:strCache>
            </c:strRef>
          </c:cat>
          <c:val>
            <c:numRef>
              <c:f>'PK Imports Contribution'!$C$19:$L$19</c:f>
              <c:numCache>
                <c:formatCode>0.0</c:formatCode>
                <c:ptCount val="10"/>
                <c:pt idx="0">
                  <c:v>-4.9324407758564695</c:v>
                </c:pt>
                <c:pt idx="1">
                  <c:v>0.34329817856090639</c:v>
                </c:pt>
                <c:pt idx="2">
                  <c:v>9.9647547445117262</c:v>
                </c:pt>
                <c:pt idx="3">
                  <c:v>-0.6232565562672292</c:v>
                </c:pt>
                <c:pt idx="4">
                  <c:v>1.0258629971954445</c:v>
                </c:pt>
                <c:pt idx="5">
                  <c:v>-1.2212120369658255</c:v>
                </c:pt>
                <c:pt idx="6">
                  <c:v>3.2116510954597137</c:v>
                </c:pt>
                <c:pt idx="7">
                  <c:v>2.135471360726509</c:v>
                </c:pt>
                <c:pt idx="8">
                  <c:v>4.1250439592644135</c:v>
                </c:pt>
                <c:pt idx="9">
                  <c:v>4.3297828058113446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EF-4E61-8C73-8FB7BE27D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603113520"/>
        <c:axId val="651202752"/>
      </c:barChart>
      <c:lineChart>
        <c:grouping val="standard"/>
        <c:varyColors val="0"/>
        <c:ser>
          <c:idx val="5"/>
          <c:order val="5"/>
          <c:tx>
            <c:strRef>
              <c:f>'PK Imports Contribution'!$B$20</c:f>
              <c:strCache>
                <c:ptCount val="1"/>
                <c:pt idx="0">
                  <c:v>Total growth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'PK Imports Contribution'!$C$14:$L$14</c:f>
              <c:strCache>
                <c:ptCount val="10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  <c:pt idx="9">
                  <c:v>FY18</c:v>
                </c:pt>
              </c:strCache>
            </c:strRef>
          </c:cat>
          <c:val>
            <c:numRef>
              <c:f>'PK Imports Contribution'!$C$20:$L$20</c:f>
              <c:numCache>
                <c:formatCode>0.0</c:formatCode>
                <c:ptCount val="10"/>
                <c:pt idx="0">
                  <c:v>-12.869822032275714</c:v>
                </c:pt>
                <c:pt idx="1">
                  <c:v>-0.32179288425472352</c:v>
                </c:pt>
                <c:pt idx="2">
                  <c:v>16.43252774628683</c:v>
                </c:pt>
                <c:pt idx="3">
                  <c:v>11.126866519215262</c:v>
                </c:pt>
                <c:pt idx="4">
                  <c:v>8.9189435358538738E-2</c:v>
                </c:pt>
                <c:pt idx="5">
                  <c:v>0.27244307707356974</c:v>
                </c:pt>
                <c:pt idx="6">
                  <c:v>1.6708975329613684</c:v>
                </c:pt>
                <c:pt idx="7">
                  <c:v>-2.490464297187267</c:v>
                </c:pt>
                <c:pt idx="8">
                  <c:v>18.40689415355412</c:v>
                </c:pt>
                <c:pt idx="9">
                  <c:v>14.902287445943863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CEF-4E61-8C73-8FB7BE27D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113520"/>
        <c:axId val="651202752"/>
      </c:lineChart>
      <c:catAx>
        <c:axId val="60311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1202752"/>
        <c:crosses val="autoZero"/>
        <c:auto val="1"/>
        <c:lblAlgn val="ctr"/>
        <c:lblOffset val="100"/>
        <c:noMultiLvlLbl val="0"/>
      </c:catAx>
      <c:valAx>
        <c:axId val="651202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percentage points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ysClr val="windowText" lastClr="000000"/>
                  </a:solidFill>
                  <a:latin typeface="Book Antiqua" panose="020406020503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311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8735783027121608E-3"/>
          <c:y val="5.5555555555555552E-2"/>
          <c:w val="0.99512642169728782"/>
          <c:h val="0.14930664916885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700">
          <a:solidFill>
            <a:sysClr val="windowText" lastClr="000000"/>
          </a:solidFill>
          <a:latin typeface="Book Antiqua" panose="0204060205030503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2662023016353"/>
          <c:y val="0.11574074074074074"/>
          <c:w val="0.85461778215223094"/>
          <c:h val="0.631097623213764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4E-43FD-8F45-902C2982EC28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E-43FD-8F45-902C2982EC28}"/>
              </c:ext>
            </c:extLst>
          </c:dPt>
          <c:cat>
            <c:strRef>
              <c:f>'EM Imports'!$B$38:$B$51</c:f>
              <c:strCache>
                <c:ptCount val="14"/>
                <c:pt idx="0">
                  <c:v>Egypt</c:v>
                </c:pt>
                <c:pt idx="1">
                  <c:v>Taiwan</c:v>
                </c:pt>
                <c:pt idx="2">
                  <c:v>Sri Lanka</c:v>
                </c:pt>
                <c:pt idx="3">
                  <c:v>Philippines</c:v>
                </c:pt>
                <c:pt idx="4">
                  <c:v>Vietnam</c:v>
                </c:pt>
                <c:pt idx="5">
                  <c:v>Korea</c:v>
                </c:pt>
                <c:pt idx="6">
                  <c:v>Thailand</c:v>
                </c:pt>
                <c:pt idx="7">
                  <c:v>Pakistan</c:v>
                </c:pt>
                <c:pt idx="8">
                  <c:v>India</c:v>
                </c:pt>
                <c:pt idx="9">
                  <c:v>Malaysia</c:v>
                </c:pt>
                <c:pt idx="10">
                  <c:v>China</c:v>
                </c:pt>
                <c:pt idx="11">
                  <c:v>Turkey</c:v>
                </c:pt>
                <c:pt idx="12">
                  <c:v>Bangladesh</c:v>
                </c:pt>
                <c:pt idx="13">
                  <c:v>Indonesia</c:v>
                </c:pt>
              </c:strCache>
            </c:strRef>
          </c:cat>
          <c:val>
            <c:numRef>
              <c:f>'EM Imports'!$C$38:$C$51</c:f>
              <c:numCache>
                <c:formatCode>0.0</c:formatCode>
                <c:ptCount val="14"/>
                <c:pt idx="0">
                  <c:v>3.5827039742478695</c:v>
                </c:pt>
                <c:pt idx="1">
                  <c:v>9.9310416187536212</c:v>
                </c:pt>
                <c:pt idx="2">
                  <c:v>11.299398324904519</c:v>
                </c:pt>
                <c:pt idx="3">
                  <c:v>13.242552368566042</c:v>
                </c:pt>
                <c:pt idx="4">
                  <c:v>13.769535255752906</c:v>
                </c:pt>
                <c:pt idx="5">
                  <c:v>13.936540386958107</c:v>
                </c:pt>
                <c:pt idx="6">
                  <c:v>14.798059455577306</c:v>
                </c:pt>
                <c:pt idx="7">
                  <c:v>14.898603315000658</c:v>
                </c:pt>
                <c:pt idx="8">
                  <c:v>15.763040387829786</c:v>
                </c:pt>
                <c:pt idx="9">
                  <c:v>16.028102545784261</c:v>
                </c:pt>
                <c:pt idx="10">
                  <c:v>16.925895859909534</c:v>
                </c:pt>
                <c:pt idx="11">
                  <c:v>19.883724940080217</c:v>
                </c:pt>
                <c:pt idx="12">
                  <c:v>21.586190423694539</c:v>
                </c:pt>
                <c:pt idx="13">
                  <c:v>22.336682390756522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E-43FD-8F45-902C2982E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7"/>
        <c:axId val="443224624"/>
        <c:axId val="443266640"/>
      </c:barChart>
      <c:catAx>
        <c:axId val="44322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3266640"/>
        <c:crosses val="autoZero"/>
        <c:auto val="1"/>
        <c:lblAlgn val="ctr"/>
        <c:lblOffset val="100"/>
        <c:noMultiLvlLbl val="0"/>
      </c:catAx>
      <c:valAx>
        <c:axId val="44326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percent change, YoY</a:t>
                </a:r>
              </a:p>
            </c:rich>
          </c:tx>
          <c:layout>
            <c:manualLayout>
              <c:xMode val="edge"/>
              <c:yMode val="edge"/>
              <c:x val="4.5277777777777781E-3"/>
              <c:y val="0.24670603674540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ysClr val="windowText" lastClr="000000"/>
                  </a:solidFill>
                  <a:latin typeface="Book Antiqua" panose="0204060205030503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32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700">
          <a:solidFill>
            <a:sysClr val="windowText" lastClr="000000"/>
          </a:solidFill>
          <a:latin typeface="Book Antiqua" panose="0204060205030503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22647169103874E-2"/>
          <c:y val="0.12441973469532523"/>
          <c:w val="0.91044140315793864"/>
          <c:h val="0.79196477974037027"/>
        </c:manualLayout>
      </c:layout>
      <c:pieChart>
        <c:varyColors val="1"/>
        <c:ser>
          <c:idx val="0"/>
          <c:order val="0"/>
          <c:tx>
            <c:strRef>
              <c:f>Sheet1!$D$4</c:f>
              <c:strCache>
                <c:ptCount val="1"/>
                <c:pt idx="0">
                  <c:v>FY18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3-4841-A977-A03F07512A95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43-4841-A977-A03F07512A9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43-4841-A977-A03F07512A9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43-4841-A977-A03F07512A95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43-4841-A977-A03F07512A9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43-4841-A977-A03F07512A95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43-4841-A977-A03F07512A95}"/>
              </c:ext>
            </c:extLst>
          </c:dPt>
          <c:dPt>
            <c:idx val="7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043-4841-A977-A03F07512A95}"/>
              </c:ext>
            </c:extLst>
          </c:dPt>
          <c:dPt>
            <c:idx val="8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043-4841-A977-A03F07512A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Sheet1!$B$5:$B$13</c:f>
              <c:strCache>
                <c:ptCount val="9"/>
                <c:pt idx="0">
                  <c:v>Rice</c:v>
                </c:pt>
                <c:pt idx="1">
                  <c:v>Sugar</c:v>
                </c:pt>
                <c:pt idx="2">
                  <c:v>Yarn &amp; fabrics</c:v>
                </c:pt>
                <c:pt idx="3">
                  <c:v>Garments</c:v>
                </c:pt>
                <c:pt idx="4">
                  <c:v>Bedwear</c:v>
                </c:pt>
                <c:pt idx="5">
                  <c:v>Other textiles</c:v>
                </c:pt>
                <c:pt idx="6">
                  <c:v>Leather</c:v>
                </c:pt>
                <c:pt idx="7">
                  <c:v>POL</c:v>
                </c:pt>
                <c:pt idx="8">
                  <c:v>Others</c:v>
                </c:pt>
              </c:strCache>
            </c:strRef>
          </c:cat>
          <c:val>
            <c:numRef>
              <c:f>Sheet1!$D$5:$D$13</c:f>
              <c:numCache>
                <c:formatCode>_(* #,##0.0_);_(* \(#,##0.0\);_(* "-"??_);_(@_)</c:formatCode>
                <c:ptCount val="9"/>
                <c:pt idx="0">
                  <c:v>2035.6846665419177</c:v>
                </c:pt>
                <c:pt idx="1">
                  <c:v>474.85641095459374</c:v>
                </c:pt>
                <c:pt idx="2">
                  <c:v>3575.5178821900408</c:v>
                </c:pt>
                <c:pt idx="3">
                  <c:v>5288.4114882881058</c:v>
                </c:pt>
                <c:pt idx="4">
                  <c:v>2261.0616560882968</c:v>
                </c:pt>
                <c:pt idx="5">
                  <c:v>2396.0898503817425</c:v>
                </c:pt>
                <c:pt idx="6">
                  <c:v>853.11463413167064</c:v>
                </c:pt>
                <c:pt idx="7">
                  <c:v>393.62471400040988</c:v>
                </c:pt>
                <c:pt idx="8">
                  <c:v>5933.6486915355817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043-4841-A977-A03F07512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>
          <a:solidFill>
            <a:sysClr val="windowText" lastClr="000000"/>
          </a:solidFill>
          <a:latin typeface="Book Antiqua" panose="0204060205030503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42018611309968E-2"/>
          <c:y val="0.13315371959102126"/>
          <c:w val="0.87000238606537805"/>
          <c:h val="0.61368472597641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6-420E-BE23-1B2F846AF991}"/>
              </c:ext>
            </c:extLst>
          </c:dPt>
          <c:cat>
            <c:strRef>
              <c:f>'EM Exports'!$B$39:$B$52</c:f>
              <c:strCache>
                <c:ptCount val="14"/>
                <c:pt idx="0">
                  <c:v>Philippines</c:v>
                </c:pt>
                <c:pt idx="1">
                  <c:v>Bangladesh</c:v>
                </c:pt>
                <c:pt idx="2">
                  <c:v>Turkey</c:v>
                </c:pt>
                <c:pt idx="3">
                  <c:v>China</c:v>
                </c:pt>
                <c:pt idx="4">
                  <c:v>Sri Lanka</c:v>
                </c:pt>
                <c:pt idx="5">
                  <c:v>Korea</c:v>
                </c:pt>
                <c:pt idx="6">
                  <c:v>Thailand</c:v>
                </c:pt>
                <c:pt idx="7">
                  <c:v>India</c:v>
                </c:pt>
                <c:pt idx="8">
                  <c:v>Egypt</c:v>
                </c:pt>
                <c:pt idx="9">
                  <c:v>Taiwan</c:v>
                </c:pt>
                <c:pt idx="10">
                  <c:v>Pakistan</c:v>
                </c:pt>
                <c:pt idx="11">
                  <c:v>Indonesia</c:v>
                </c:pt>
                <c:pt idx="12">
                  <c:v>Malaysia</c:v>
                </c:pt>
                <c:pt idx="13">
                  <c:v>Vietnam</c:v>
                </c:pt>
              </c:strCache>
            </c:strRef>
          </c:cat>
          <c:val>
            <c:numRef>
              <c:f>'EM Exports'!$C$39:$C$52</c:f>
              <c:numCache>
                <c:formatCode>0.0</c:formatCode>
                <c:ptCount val="14"/>
                <c:pt idx="0">
                  <c:v>3.2340561738810392</c:v>
                </c:pt>
                <c:pt idx="1">
                  <c:v>5.8068034591512774</c:v>
                </c:pt>
                <c:pt idx="2">
                  <c:v>9.0835418776662671</c:v>
                </c:pt>
                <c:pt idx="3">
                  <c:v>10.156498859332386</c:v>
                </c:pt>
                <c:pt idx="4">
                  <c:v>10.569105691056912</c:v>
                </c:pt>
                <c:pt idx="5">
                  <c:v>10.875223592857797</c:v>
                </c:pt>
                <c:pt idx="6">
                  <c:v>11.445902656947027</c:v>
                </c:pt>
                <c:pt idx="7">
                  <c:v>11.46390248224769</c:v>
                </c:pt>
                <c:pt idx="8">
                  <c:v>12.11470439615967</c:v>
                </c:pt>
                <c:pt idx="9">
                  <c:v>12.250578853530293</c:v>
                </c:pt>
                <c:pt idx="10">
                  <c:v>13.662406346408119</c:v>
                </c:pt>
                <c:pt idx="11">
                  <c:v>14.036878770329309</c:v>
                </c:pt>
                <c:pt idx="12">
                  <c:v>17.733987120876993</c:v>
                </c:pt>
                <c:pt idx="13">
                  <c:v>19.885179893492655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6-420E-BE23-1B2F846AF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7"/>
        <c:axId val="443224624"/>
        <c:axId val="443266640"/>
      </c:barChart>
      <c:catAx>
        <c:axId val="44322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3266640"/>
        <c:crosses val="autoZero"/>
        <c:auto val="1"/>
        <c:lblAlgn val="ctr"/>
        <c:lblOffset val="100"/>
        <c:noMultiLvlLbl val="0"/>
      </c:catAx>
      <c:valAx>
        <c:axId val="44326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percent change, YoY</a:t>
                </a:r>
              </a:p>
            </c:rich>
          </c:tx>
          <c:layout>
            <c:manualLayout>
              <c:xMode val="edge"/>
              <c:yMode val="edge"/>
              <c:x val="4.5277777777777781E-3"/>
              <c:y val="0.24670603674540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32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7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76543209876767E-2"/>
          <c:y val="0.21767489400363416"/>
          <c:w val="0.91512345679012363"/>
          <c:h val="0.78232510599636207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2601-4633-8091-AA7A498C7AB0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</c:spPr>
            <c:extLst>
              <c:ext xmlns:c16="http://schemas.microsoft.com/office/drawing/2014/chart" uri="{C3380CC4-5D6E-409C-BE32-E72D297353CC}">
                <c16:uniqueId val="{00000001-2601-4633-8091-AA7A498C7A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2601-4633-8091-AA7A498C7AB0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01-4633-8091-AA7A498C7AB0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2601-4633-8091-AA7A498C7AB0}"/>
              </c:ext>
            </c:extLst>
          </c:dPt>
          <c:cat>
            <c:strRef>
              <c:f>Sheet4!$F$7:$F$11</c:f>
              <c:strCache>
                <c:ptCount val="5"/>
                <c:pt idx="0">
                  <c:v>EU</c:v>
                </c:pt>
                <c:pt idx="1">
                  <c:v>USA</c:v>
                </c:pt>
                <c:pt idx="2">
                  <c:v>China</c:v>
                </c:pt>
                <c:pt idx="3">
                  <c:v>UAE</c:v>
                </c:pt>
                <c:pt idx="4">
                  <c:v>Others</c:v>
                </c:pt>
              </c:strCache>
            </c:strRef>
          </c:cat>
          <c:val>
            <c:numRef>
              <c:f>Sheet4!$G$7:$G$11</c:f>
              <c:numCache>
                <c:formatCode>_(* #,##0.00_);_(* \(#,##0.00\);_(* "-"??_);_(@_)</c:formatCode>
                <c:ptCount val="5"/>
                <c:pt idx="0" formatCode="General">
                  <c:v>31.31332037720686</c:v>
                </c:pt>
                <c:pt idx="1">
                  <c:v>17.256896211637319</c:v>
                </c:pt>
                <c:pt idx="2">
                  <c:v>8.7386394581432256</c:v>
                </c:pt>
                <c:pt idx="3">
                  <c:v>3.9347947191462551</c:v>
                </c:pt>
                <c:pt idx="4">
                  <c:v>38.756349233866345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01-4633-8091-AA7A498C7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7.6684041068295405E-2"/>
          <c:w val="0.97344949936813885"/>
          <c:h val="0.13791220165876991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27875328218912E-2"/>
          <c:y val="0.23748312763256321"/>
          <c:w val="0.9096915338648669"/>
          <c:h val="0.7596857699205396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4463-4A1B-BF1D-463951CAD790}"/>
              </c:ext>
            </c:extLst>
          </c:dPt>
          <c:dPt>
            <c:idx val="2"/>
            <c:bubble3D val="0"/>
            <c:spPr>
              <a:solidFill>
                <a:srgbClr val="3333FF"/>
              </a:solidFill>
            </c:spPr>
            <c:extLst>
              <c:ext xmlns:c16="http://schemas.microsoft.com/office/drawing/2014/chart" uri="{C3380CC4-5D6E-409C-BE32-E72D297353CC}">
                <c16:uniqueId val="{00000001-4463-4A1B-BF1D-463951CAD79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4463-4A1B-BF1D-463951CAD790}"/>
              </c:ext>
            </c:extLst>
          </c:dPt>
          <c:dPt>
            <c:idx val="4"/>
            <c:bubble3D val="0"/>
            <c:explosion val="5"/>
            <c:extLst>
              <c:ext xmlns:c16="http://schemas.microsoft.com/office/drawing/2014/chart" uri="{C3380CC4-5D6E-409C-BE32-E72D297353CC}">
                <c16:uniqueId val="{00000003-4463-4A1B-BF1D-463951CAD790}"/>
              </c:ext>
            </c:extLst>
          </c:dPt>
          <c:cat>
            <c:strRef>
              <c:f>Sheet4!$H$7:$H$11</c:f>
              <c:strCache>
                <c:ptCount val="5"/>
                <c:pt idx="0">
                  <c:v>Rice</c:v>
                </c:pt>
                <c:pt idx="1">
                  <c:v>Textile</c:v>
                </c:pt>
                <c:pt idx="2">
                  <c:v>Other food</c:v>
                </c:pt>
                <c:pt idx="3">
                  <c:v>Chemicals</c:v>
                </c:pt>
                <c:pt idx="4">
                  <c:v>Others</c:v>
                </c:pt>
              </c:strCache>
            </c:strRef>
          </c:cat>
          <c:val>
            <c:numRef>
              <c:f>Sheet4!$I$7:$I$11</c:f>
              <c:numCache>
                <c:formatCode>General</c:formatCode>
                <c:ptCount val="5"/>
                <c:pt idx="0">
                  <c:v>8.7166262875743676</c:v>
                </c:pt>
                <c:pt idx="1">
                  <c:v>60.305327225618008</c:v>
                </c:pt>
                <c:pt idx="2">
                  <c:v>10.422193201303166</c:v>
                </c:pt>
                <c:pt idx="3">
                  <c:v>3.7697962642262612</c:v>
                </c:pt>
                <c:pt idx="4">
                  <c:v>16.78605702127809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63-4A1B-BF1D-463951CAD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8.1285671984463195E-2"/>
          <c:w val="0.90250282380667768"/>
          <c:h val="0.1856917957511364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Book Antiqua" panose="0204060205030503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86268901626079E-2"/>
          <c:y val="4.9029005403793562E-2"/>
          <c:w val="0.91378845372258999"/>
          <c:h val="0.80210892534884526"/>
        </c:manualLayout>
      </c:layout>
      <c:barChart>
        <c:barDir val="col"/>
        <c:grouping val="clustered"/>
        <c:varyColors val="0"/>
        <c:ser>
          <c:idx val="0"/>
          <c:order val="0"/>
          <c:tx>
            <c:v>Trade deficit (bln $)</c:v>
          </c:tx>
          <c:spPr>
            <a:solidFill>
              <a:srgbClr val="78B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'PK Trade deficit'!$A$4:$A$16</c:f>
              <c:strCache>
                <c:ptCount val="13"/>
                <c:pt idx="0">
                  <c:v>FY06</c:v>
                </c:pt>
                <c:pt idx="1">
                  <c:v>FY07</c:v>
                </c:pt>
                <c:pt idx="2">
                  <c:v>FY08</c:v>
                </c:pt>
                <c:pt idx="3">
                  <c:v>FY09</c:v>
                </c:pt>
                <c:pt idx="4">
                  <c:v>FY10</c:v>
                </c:pt>
                <c:pt idx="5">
                  <c:v>FY11</c:v>
                </c:pt>
                <c:pt idx="6">
                  <c:v>FY12</c:v>
                </c:pt>
                <c:pt idx="7">
                  <c:v>FY13</c:v>
                </c:pt>
                <c:pt idx="8">
                  <c:v>FY14</c:v>
                </c:pt>
                <c:pt idx="9">
                  <c:v>FY15</c:v>
                </c:pt>
                <c:pt idx="10">
                  <c:v>FY16</c:v>
                </c:pt>
                <c:pt idx="11">
                  <c:v>FY17</c:v>
                </c:pt>
                <c:pt idx="12">
                  <c:v>FY18</c:v>
                </c:pt>
              </c:strCache>
            </c:strRef>
          </c:cat>
          <c:val>
            <c:numRef>
              <c:f>'PK Trade deficit'!$D$4:$D$16</c:f>
              <c:numCache>
                <c:formatCode>0.0</c:formatCode>
                <c:ptCount val="13"/>
                <c:pt idx="0">
                  <c:v>8.3209999999999997</c:v>
                </c:pt>
                <c:pt idx="1">
                  <c:v>9.5719999999999992</c:v>
                </c:pt>
                <c:pt idx="2">
                  <c:v>14.834</c:v>
                </c:pt>
                <c:pt idx="3">
                  <c:v>12.5395</c:v>
                </c:pt>
                <c:pt idx="4">
                  <c:v>11.452</c:v>
                </c:pt>
                <c:pt idx="5">
                  <c:v>10.427</c:v>
                </c:pt>
                <c:pt idx="6">
                  <c:v>15.651999999999999</c:v>
                </c:pt>
                <c:pt idx="7">
                  <c:v>15.355</c:v>
                </c:pt>
                <c:pt idx="8">
                  <c:v>16.59</c:v>
                </c:pt>
                <c:pt idx="9">
                  <c:v>17.266999999999999</c:v>
                </c:pt>
                <c:pt idx="10">
                  <c:v>19.283000000000001</c:v>
                </c:pt>
                <c:pt idx="11">
                  <c:v>26.68</c:v>
                </c:pt>
                <c:pt idx="12">
                  <c:v>31.178000000000001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C-4BAB-B912-F956B4C6C9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644571776"/>
        <c:axId val="785554880"/>
      </c:barChart>
      <c:lineChart>
        <c:grouping val="standard"/>
        <c:varyColors val="0"/>
        <c:ser>
          <c:idx val="1"/>
          <c:order val="1"/>
          <c:tx>
            <c:v>as % of GDP (rhs)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'PK Trade deficit'!$E$4:$E$16</c:f>
              <c:numCache>
                <c:formatCode>0.0</c:formatCode>
                <c:ptCount val="13"/>
                <c:pt idx="0">
                  <c:v>6.0639847003450775</c:v>
                </c:pt>
                <c:pt idx="1">
                  <c:v>6.2822255787592196</c:v>
                </c:pt>
                <c:pt idx="2">
                  <c:v>8.7340426399953</c:v>
                </c:pt>
                <c:pt idx="3">
                  <c:v>7.4700799371587472</c:v>
                </c:pt>
                <c:pt idx="4">
                  <c:v>6.4615565335717458</c:v>
                </c:pt>
                <c:pt idx="5">
                  <c:v>4.8809771289209536</c:v>
                </c:pt>
                <c:pt idx="6">
                  <c:v>6.968446532238123</c:v>
                </c:pt>
                <c:pt idx="7">
                  <c:v>6.6432956508015435</c:v>
                </c:pt>
                <c:pt idx="8">
                  <c:v>6.782295518812786</c:v>
                </c:pt>
                <c:pt idx="9">
                  <c:v>6.3833162712005551</c:v>
                </c:pt>
                <c:pt idx="10">
                  <c:v>6.9218625678237817</c:v>
                </c:pt>
                <c:pt idx="11">
                  <c:v>8.7488937219099636</c:v>
                </c:pt>
                <c:pt idx="12">
                  <c:v>9.9350614325210653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DC-4BAB-B912-F956B4C6C9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4571776"/>
        <c:axId val="785554880"/>
      </c:lineChart>
      <c:catAx>
        <c:axId val="6445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5554880"/>
        <c:crosses val="autoZero"/>
        <c:auto val="1"/>
        <c:lblAlgn val="ctr"/>
        <c:lblOffset val="100"/>
        <c:noMultiLvlLbl val="0"/>
      </c:catAx>
      <c:valAx>
        <c:axId val="785554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457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0866594261925"/>
          <c:y val="0.11633914510686164"/>
          <c:w val="0.64812850636796304"/>
          <c:h val="8.3117746218147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ook Antiqua" panose="0204060205030503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28258967629049E-2"/>
          <c:y val="0.17433690580344124"/>
          <c:w val="0.90401618547681539"/>
          <c:h val="0.58391149023038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 Trade Balances'!$C$18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74B230"/>
            </a:solidFill>
            <a:ln>
              <a:noFill/>
            </a:ln>
            <a:effectLst/>
          </c:spPr>
          <c:invertIfNegative val="0"/>
          <c:cat>
            <c:strRef>
              <c:f>'EM Trade Balances'!$B$19:$B$31</c:f>
              <c:strCache>
                <c:ptCount val="13"/>
                <c:pt idx="0">
                  <c:v>Egypt</c:v>
                </c:pt>
                <c:pt idx="1">
                  <c:v>Pakistan</c:v>
                </c:pt>
                <c:pt idx="2">
                  <c:v>Sri Lanka</c:v>
                </c:pt>
                <c:pt idx="3">
                  <c:v>Philippines</c:v>
                </c:pt>
                <c:pt idx="4">
                  <c:v>Turkey</c:v>
                </c:pt>
                <c:pt idx="5">
                  <c:v>Bangladesh</c:v>
                </c:pt>
                <c:pt idx="6">
                  <c:v>India</c:v>
                </c:pt>
                <c:pt idx="7">
                  <c:v>Vietnam</c:v>
                </c:pt>
                <c:pt idx="8">
                  <c:v>Indonesia</c:v>
                </c:pt>
                <c:pt idx="9">
                  <c:v>Thailand</c:v>
                </c:pt>
                <c:pt idx="10">
                  <c:v>China</c:v>
                </c:pt>
                <c:pt idx="11">
                  <c:v>Korea</c:v>
                </c:pt>
                <c:pt idx="12">
                  <c:v>Malaysia</c:v>
                </c:pt>
              </c:strCache>
            </c:strRef>
          </c:cat>
          <c:val>
            <c:numRef>
              <c:f>'EM Trade Balances'!$C$19:$C$31</c:f>
              <c:numCache>
                <c:formatCode>0.0</c:formatCode>
                <c:ptCount val="13"/>
                <c:pt idx="0">
                  <c:v>-8.3196401933307857</c:v>
                </c:pt>
                <c:pt idx="1">
                  <c:v>-9.7200118226300987</c:v>
                </c:pt>
                <c:pt idx="2">
                  <c:v>-4.5086454342623661</c:v>
                </c:pt>
                <c:pt idx="3">
                  <c:v>-3.3797688161589803</c:v>
                </c:pt>
                <c:pt idx="4">
                  <c:v>-9.3780768137258974</c:v>
                </c:pt>
                <c:pt idx="5">
                  <c:v>-7.8458381028260984</c:v>
                </c:pt>
                <c:pt idx="6">
                  <c:v>-6.7679629848269656</c:v>
                </c:pt>
                <c:pt idx="7">
                  <c:v>-18.239532345584671</c:v>
                </c:pt>
                <c:pt idx="8">
                  <c:v>9.2036208500392647</c:v>
                </c:pt>
                <c:pt idx="9">
                  <c:v>4.7773611470029671</c:v>
                </c:pt>
                <c:pt idx="10">
                  <c:v>7.3638599573000523</c:v>
                </c:pt>
                <c:pt idx="11">
                  <c:v>1.3104073412247836</c:v>
                </c:pt>
                <c:pt idx="12">
                  <c:v>15.101570247600824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3-42A8-8A8F-89638ADC4BBA}"/>
            </c:ext>
          </c:extLst>
        </c:ser>
        <c:ser>
          <c:idx val="1"/>
          <c:order val="1"/>
          <c:tx>
            <c:strRef>
              <c:f>'EM Trade Balances'!$D$18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 Trade Balances'!$B$19:$B$31</c:f>
              <c:strCache>
                <c:ptCount val="13"/>
                <c:pt idx="0">
                  <c:v>Egypt</c:v>
                </c:pt>
                <c:pt idx="1">
                  <c:v>Pakistan</c:v>
                </c:pt>
                <c:pt idx="2">
                  <c:v>Sri Lanka</c:v>
                </c:pt>
                <c:pt idx="3">
                  <c:v>Philippines</c:v>
                </c:pt>
                <c:pt idx="4">
                  <c:v>Turkey</c:v>
                </c:pt>
                <c:pt idx="5">
                  <c:v>Bangladesh</c:v>
                </c:pt>
                <c:pt idx="6">
                  <c:v>India</c:v>
                </c:pt>
                <c:pt idx="7">
                  <c:v>Vietnam</c:v>
                </c:pt>
                <c:pt idx="8">
                  <c:v>Indonesia</c:v>
                </c:pt>
                <c:pt idx="9">
                  <c:v>Thailand</c:v>
                </c:pt>
                <c:pt idx="10">
                  <c:v>China</c:v>
                </c:pt>
                <c:pt idx="11">
                  <c:v>Korea</c:v>
                </c:pt>
                <c:pt idx="12">
                  <c:v>Malaysia</c:v>
                </c:pt>
              </c:strCache>
            </c:strRef>
          </c:cat>
          <c:val>
            <c:numRef>
              <c:f>'EM Trade Balances'!$D$19:$D$31</c:f>
              <c:numCache>
                <c:formatCode>0.0</c:formatCode>
                <c:ptCount val="13"/>
                <c:pt idx="0">
                  <c:v>-15.367860687593144</c:v>
                </c:pt>
                <c:pt idx="1">
                  <c:v>-11.733814213668245</c:v>
                </c:pt>
                <c:pt idx="2">
                  <c:v>-10.993364128207871</c:v>
                </c:pt>
                <c:pt idx="3">
                  <c:v>-9.4735790128937225</c:v>
                </c:pt>
                <c:pt idx="4">
                  <c:v>-9.0243793340921226</c:v>
                </c:pt>
                <c:pt idx="5">
                  <c:v>-6.5767436187222614</c:v>
                </c:pt>
                <c:pt idx="6">
                  <c:v>-5.6504842926972652</c:v>
                </c:pt>
                <c:pt idx="7">
                  <c:v>-4.2844628881821114</c:v>
                </c:pt>
                <c:pt idx="8">
                  <c:v>1.3711418001447153</c:v>
                </c:pt>
                <c:pt idx="9">
                  <c:v>2.6839166354656987</c:v>
                </c:pt>
                <c:pt idx="10">
                  <c:v>3.6605620475840213</c:v>
                </c:pt>
                <c:pt idx="11">
                  <c:v>5.8436620113218689</c:v>
                </c:pt>
                <c:pt idx="12">
                  <c:v>7.2359935577799792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3-42A8-8A8F-89638ADC4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455804664"/>
        <c:axId val="455834184"/>
      </c:barChart>
      <c:catAx>
        <c:axId val="45580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5834184"/>
        <c:crosses val="autoZero"/>
        <c:auto val="1"/>
        <c:lblAlgn val="ctr"/>
        <c:lblOffset val="100"/>
        <c:noMultiLvlLbl val="0"/>
      </c:catAx>
      <c:valAx>
        <c:axId val="4558341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58046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933143773694954"/>
          <c:y val="0.18055555555555555"/>
          <c:w val="0.37896191795470013"/>
          <c:h val="6.8385462233887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700">
          <a:solidFill>
            <a:sysClr val="windowText" lastClr="000000"/>
          </a:solidFill>
          <a:latin typeface="Book Antiqua" panose="0204060205030503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92C89-A9FD-458A-B379-A66B90A4BEC6}" type="doc">
      <dgm:prSet loTypeId="urn:microsoft.com/office/officeart/2005/8/layout/radial4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B84B3F-0925-439B-AE7E-EFD1C790F720}">
      <dgm:prSet phldrT="[Text]"/>
      <dgm:spPr/>
      <dgm:t>
        <a:bodyPr/>
        <a:lstStyle/>
        <a:p>
          <a:r>
            <a:rPr lang="en-US" b="1" dirty="0" smtClean="0">
              <a:latin typeface="Book Antiqua" panose="02040602050305030304" pitchFamily="18" charset="0"/>
            </a:rPr>
            <a:t>Balance of payments</a:t>
          </a:r>
          <a:endParaRPr lang="en-US" b="1" dirty="0">
            <a:latin typeface="Book Antiqua" panose="02040602050305030304" pitchFamily="18" charset="0"/>
          </a:endParaRPr>
        </a:p>
      </dgm:t>
    </dgm:pt>
    <dgm:pt modelId="{E1527E3D-BC41-447C-AABC-C3E1F1C70447}" type="parTrans" cxnId="{7BE40CD1-6DC3-48EB-A17C-F0EB8E669CAC}">
      <dgm:prSet/>
      <dgm:spPr/>
      <dgm:t>
        <a:bodyPr/>
        <a:lstStyle/>
        <a:p>
          <a:endParaRPr lang="en-US"/>
        </a:p>
      </dgm:t>
    </dgm:pt>
    <dgm:pt modelId="{CFAF55A9-9089-456F-B34A-CC5059155A44}" type="sibTrans" cxnId="{7BE40CD1-6DC3-48EB-A17C-F0EB8E669CAC}">
      <dgm:prSet/>
      <dgm:spPr/>
      <dgm:t>
        <a:bodyPr/>
        <a:lstStyle/>
        <a:p>
          <a:endParaRPr lang="en-US"/>
        </a:p>
      </dgm:t>
    </dgm:pt>
    <dgm:pt modelId="{084C3AA8-9F76-4D40-BD98-4768109FF3E4}">
      <dgm:prSet phldrT="[Text]"/>
      <dgm:spPr>
        <a:gradFill rotWithShape="0">
          <a:gsLst>
            <a:gs pos="0">
              <a:srgbClr val="74913B"/>
            </a:gs>
            <a:gs pos="100000">
              <a:srgbClr val="89B03A"/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u="sng" dirty="0" smtClean="0">
              <a:latin typeface="Book Antiqua" panose="02040602050305030304" pitchFamily="18" charset="0"/>
            </a:rPr>
            <a:t>Domestic demand </a:t>
          </a:r>
          <a:r>
            <a:rPr lang="en-US" dirty="0" smtClean="0">
              <a:latin typeface="Book Antiqua" panose="02040602050305030304" pitchFamily="18" charset="0"/>
            </a:rPr>
            <a:t>(macro policies; informal economy; remittances)</a:t>
          </a:r>
          <a:endParaRPr lang="en-US" dirty="0">
            <a:latin typeface="Book Antiqua" panose="02040602050305030304" pitchFamily="18" charset="0"/>
          </a:endParaRPr>
        </a:p>
      </dgm:t>
    </dgm:pt>
    <dgm:pt modelId="{FF8693C4-BDBC-40E9-BA35-021E0012D0A2}" type="parTrans" cxnId="{E659A4BA-F07F-4227-A94B-21D7FEDECD3B}">
      <dgm:prSet/>
      <dgm:spPr/>
      <dgm:t>
        <a:bodyPr/>
        <a:lstStyle/>
        <a:p>
          <a:endParaRPr lang="en-US"/>
        </a:p>
      </dgm:t>
    </dgm:pt>
    <dgm:pt modelId="{0D9ACB2B-E1FC-48DA-A41D-AAA7F3CFB245}" type="sibTrans" cxnId="{E659A4BA-F07F-4227-A94B-21D7FEDECD3B}">
      <dgm:prSet/>
      <dgm:spPr/>
      <dgm:t>
        <a:bodyPr/>
        <a:lstStyle/>
        <a:p>
          <a:endParaRPr lang="en-US"/>
        </a:p>
      </dgm:t>
    </dgm:pt>
    <dgm:pt modelId="{BF19DDF0-F755-4BAB-80F6-7291AD3D84F1}">
      <dgm:prSet phldrT="[Text]"/>
      <dgm:spPr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rgbClr val="439F94"/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u="sng" dirty="0" smtClean="0">
              <a:latin typeface="Book Antiqua" panose="02040602050305030304" pitchFamily="18" charset="0"/>
            </a:rPr>
            <a:t>Investment climate </a:t>
          </a:r>
          <a:r>
            <a:rPr lang="en-US" dirty="0" smtClean="0">
              <a:latin typeface="Book Antiqua" panose="02040602050305030304" pitchFamily="18" charset="0"/>
            </a:rPr>
            <a:t>(Security; stability; energy; doing business; perception/country image)</a:t>
          </a:r>
          <a:endParaRPr lang="en-US" dirty="0">
            <a:latin typeface="Book Antiqua" panose="02040602050305030304" pitchFamily="18" charset="0"/>
          </a:endParaRPr>
        </a:p>
      </dgm:t>
    </dgm:pt>
    <dgm:pt modelId="{7D392750-1C9B-48C8-BC40-2A842DA0AE3C}" type="parTrans" cxnId="{331344E9-BAA3-472B-956A-37F59AA6D818}">
      <dgm:prSet/>
      <dgm:spPr/>
      <dgm:t>
        <a:bodyPr/>
        <a:lstStyle/>
        <a:p>
          <a:endParaRPr lang="en-US"/>
        </a:p>
      </dgm:t>
    </dgm:pt>
    <dgm:pt modelId="{44229833-A223-4F13-B9E2-EE70FBD8540D}" type="sibTrans" cxnId="{331344E9-BAA3-472B-956A-37F59AA6D818}">
      <dgm:prSet/>
      <dgm:spPr/>
      <dgm:t>
        <a:bodyPr/>
        <a:lstStyle/>
        <a:p>
          <a:endParaRPr lang="en-US"/>
        </a:p>
      </dgm:t>
    </dgm:pt>
    <dgm:pt modelId="{857E4506-87B4-4E0E-95C8-58E3802970A8}">
      <dgm:prSet phldrT="[Text]"/>
      <dgm:spPr>
        <a:gradFill rotWithShape="0">
          <a:gsLst>
            <a:gs pos="0">
              <a:srgbClr val="384D78"/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u="sng" dirty="0" smtClean="0">
              <a:latin typeface="Book Antiqua" panose="02040602050305030304" pitchFamily="18" charset="0"/>
            </a:rPr>
            <a:t>Competitiveness </a:t>
          </a:r>
          <a:r>
            <a:rPr lang="en-US" dirty="0" smtClean="0">
              <a:latin typeface="Book Antiqua" panose="02040602050305030304" pitchFamily="18" charset="0"/>
            </a:rPr>
            <a:t>(productivity; currency valuation; marketing; supply chain; quality)</a:t>
          </a:r>
          <a:endParaRPr lang="en-US" dirty="0">
            <a:latin typeface="Book Antiqua" panose="02040602050305030304" pitchFamily="18" charset="0"/>
          </a:endParaRPr>
        </a:p>
      </dgm:t>
    </dgm:pt>
    <dgm:pt modelId="{A77E0995-9469-4B11-80D8-244D04115FF3}" type="parTrans" cxnId="{B420DBCE-1504-4CAC-A7A3-3FA21EBEF6BD}">
      <dgm:prSet/>
      <dgm:spPr/>
      <dgm:t>
        <a:bodyPr/>
        <a:lstStyle/>
        <a:p>
          <a:endParaRPr lang="en-US"/>
        </a:p>
      </dgm:t>
    </dgm:pt>
    <dgm:pt modelId="{596BDFDC-507B-4FA5-AE1F-5547A7DCB487}" type="sibTrans" cxnId="{B420DBCE-1504-4CAC-A7A3-3FA21EBEF6BD}">
      <dgm:prSet/>
      <dgm:spPr/>
      <dgm:t>
        <a:bodyPr/>
        <a:lstStyle/>
        <a:p>
          <a:endParaRPr lang="en-US"/>
        </a:p>
      </dgm:t>
    </dgm:pt>
    <dgm:pt modelId="{576F8CDE-BB87-46FC-82AE-16EBF099E0ED}">
      <dgm:prSet/>
      <dgm:spPr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rgbClr val="3FAB4C"/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u="sng" dirty="0" smtClean="0">
              <a:latin typeface="Book Antiqua" panose="02040602050305030304" pitchFamily="18" charset="0"/>
            </a:rPr>
            <a:t>External demand</a:t>
          </a:r>
        </a:p>
        <a:p>
          <a:r>
            <a:rPr lang="en-US" dirty="0" smtClean="0">
              <a:latin typeface="Book Antiqua" panose="02040602050305030304" pitchFamily="18" charset="0"/>
            </a:rPr>
            <a:t>(Global policies; </a:t>
          </a:r>
          <a:r>
            <a:rPr lang="en-US" dirty="0" smtClean="0">
              <a:latin typeface="Book Antiqua" panose="02040602050305030304" pitchFamily="18" charset="0"/>
            </a:rPr>
            <a:t>sentiments) </a:t>
          </a:r>
          <a:endParaRPr lang="en-US" dirty="0">
            <a:latin typeface="Book Antiqua" panose="02040602050305030304" pitchFamily="18" charset="0"/>
          </a:endParaRPr>
        </a:p>
      </dgm:t>
    </dgm:pt>
    <dgm:pt modelId="{BB11E63E-98A0-4AEA-BE2E-DFA20C89E637}" type="parTrans" cxnId="{D1BFEEA2-1126-4808-AD49-1354215DB495}">
      <dgm:prSet/>
      <dgm:spPr/>
      <dgm:t>
        <a:bodyPr/>
        <a:lstStyle/>
        <a:p>
          <a:endParaRPr lang="en-US"/>
        </a:p>
      </dgm:t>
    </dgm:pt>
    <dgm:pt modelId="{2DEBA069-A14F-4929-A9C4-BC8237E87A4F}" type="sibTrans" cxnId="{D1BFEEA2-1126-4808-AD49-1354215DB495}">
      <dgm:prSet/>
      <dgm:spPr/>
      <dgm:t>
        <a:bodyPr/>
        <a:lstStyle/>
        <a:p>
          <a:endParaRPr lang="en-US"/>
        </a:p>
      </dgm:t>
    </dgm:pt>
    <dgm:pt modelId="{8E332D03-43F8-4477-9C23-D2001D94AF28}">
      <dgm:prSet/>
      <dgm:spPr>
        <a:gradFill rotWithShape="0">
          <a:gsLst>
            <a:gs pos="0">
              <a:srgbClr val="50386C"/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u="sng" dirty="0" smtClean="0">
              <a:latin typeface="Book Antiqua" panose="02040602050305030304" pitchFamily="18" charset="0"/>
            </a:rPr>
            <a:t>Commodity prices</a:t>
          </a:r>
          <a:endParaRPr lang="en-US" b="1" u="sng" dirty="0">
            <a:latin typeface="Book Antiqua" panose="02040602050305030304" pitchFamily="18" charset="0"/>
          </a:endParaRPr>
        </a:p>
      </dgm:t>
    </dgm:pt>
    <dgm:pt modelId="{076462B7-53CA-4D79-B34E-21DA22D2A954}" type="parTrans" cxnId="{464B6C3E-9EF4-4E08-8D87-9C6EB3BFDFBD}">
      <dgm:prSet/>
      <dgm:spPr/>
      <dgm:t>
        <a:bodyPr/>
        <a:lstStyle/>
        <a:p>
          <a:endParaRPr lang="en-US"/>
        </a:p>
      </dgm:t>
    </dgm:pt>
    <dgm:pt modelId="{7DB763A7-3135-4A91-BC68-618A1B9664FC}" type="sibTrans" cxnId="{464B6C3E-9EF4-4E08-8D87-9C6EB3BFDFBD}">
      <dgm:prSet/>
      <dgm:spPr/>
      <dgm:t>
        <a:bodyPr/>
        <a:lstStyle/>
        <a:p>
          <a:endParaRPr lang="en-US"/>
        </a:p>
      </dgm:t>
    </dgm:pt>
    <dgm:pt modelId="{DF22CFAD-6482-4176-BA1D-1582955D70C8}" type="pres">
      <dgm:prSet presAssocID="{FF892C89-A9FD-458A-B379-A66B90A4BE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A8599-AB38-4313-A2D7-C188F62D9D8F}" type="pres">
      <dgm:prSet presAssocID="{08B84B3F-0925-439B-AE7E-EFD1C790F720}" presName="centerShape" presStyleLbl="node0" presStyleIdx="0" presStyleCnt="1" custScaleX="81808" custScaleY="66590"/>
      <dgm:spPr/>
      <dgm:t>
        <a:bodyPr/>
        <a:lstStyle/>
        <a:p>
          <a:endParaRPr lang="en-US"/>
        </a:p>
      </dgm:t>
    </dgm:pt>
    <dgm:pt modelId="{7413BB48-806B-4278-B46C-378923B58045}" type="pres">
      <dgm:prSet presAssocID="{FF8693C4-BDBC-40E9-BA35-021E0012D0A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5DB43F75-113E-4A43-B03F-A0737954C016}" type="pres">
      <dgm:prSet presAssocID="{084C3AA8-9F76-4D40-BD98-4768109FF3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6E66F-9DE5-4B99-8003-1ECC7A338874}" type="pres">
      <dgm:prSet presAssocID="{BB11E63E-98A0-4AEA-BE2E-DFA20C89E63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7739D35-5FE9-461C-B407-941B3B6DCD91}" type="pres">
      <dgm:prSet presAssocID="{576F8CDE-BB87-46FC-82AE-16EBF099E0ED}" presName="node" presStyleLbl="node1" presStyleIdx="1" presStyleCnt="5" custScaleX="128705" custRadScaleRad="107719" custRadScaleInc="-22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6A2D6-DD76-464E-A446-948A7C338CD6}" type="pres">
      <dgm:prSet presAssocID="{7D392750-1C9B-48C8-BC40-2A842DA0AE3C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AD05FA69-9364-4729-B64A-DD1C628F33FB}" type="pres">
      <dgm:prSet presAssocID="{BF19DDF0-F755-4BAB-80F6-7291AD3D84F1}" presName="node" presStyleLbl="node1" presStyleIdx="2" presStyleCnt="5" custScaleX="12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B560B-82B9-4891-9303-AF94FF633D3A}" type="pres">
      <dgm:prSet presAssocID="{A77E0995-9469-4B11-80D8-244D04115FF3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3E668F39-7117-4217-B877-98AF62377810}" type="pres">
      <dgm:prSet presAssocID="{857E4506-87B4-4E0E-95C8-58E3802970A8}" presName="node" presStyleLbl="node1" presStyleIdx="3" presStyleCnt="5" custScaleX="129635" custRadScaleRad="107309" custRadScaleInc="17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609E6-4D62-49B7-AE16-69EED80303CD}" type="pres">
      <dgm:prSet presAssocID="{076462B7-53CA-4D79-B34E-21DA22D2A95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1C1C62F5-8E77-42F3-BC8C-D8070922C32C}" type="pres">
      <dgm:prSet presAssocID="{8E332D03-43F8-4477-9C23-D2001D94AF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6E4C4-E57C-465E-B8AB-EE6A32EA2C50}" type="presOf" srcId="{076462B7-53CA-4D79-B34E-21DA22D2A954}" destId="{E0E609E6-4D62-49B7-AE16-69EED80303CD}" srcOrd="0" destOrd="0" presId="urn:microsoft.com/office/officeart/2005/8/layout/radial4"/>
    <dgm:cxn modelId="{A2998634-D49E-4DC7-84A4-1C3201E52ECB}" type="presOf" srcId="{08B84B3F-0925-439B-AE7E-EFD1C790F720}" destId="{F5EA8599-AB38-4313-A2D7-C188F62D9D8F}" srcOrd="0" destOrd="0" presId="urn:microsoft.com/office/officeart/2005/8/layout/radial4"/>
    <dgm:cxn modelId="{B420DBCE-1504-4CAC-A7A3-3FA21EBEF6BD}" srcId="{08B84B3F-0925-439B-AE7E-EFD1C790F720}" destId="{857E4506-87B4-4E0E-95C8-58E3802970A8}" srcOrd="3" destOrd="0" parTransId="{A77E0995-9469-4B11-80D8-244D04115FF3}" sibTransId="{596BDFDC-507B-4FA5-AE1F-5547A7DCB487}"/>
    <dgm:cxn modelId="{E659A4BA-F07F-4227-A94B-21D7FEDECD3B}" srcId="{08B84B3F-0925-439B-AE7E-EFD1C790F720}" destId="{084C3AA8-9F76-4D40-BD98-4768109FF3E4}" srcOrd="0" destOrd="0" parTransId="{FF8693C4-BDBC-40E9-BA35-021E0012D0A2}" sibTransId="{0D9ACB2B-E1FC-48DA-A41D-AAA7F3CFB245}"/>
    <dgm:cxn modelId="{5432B978-FF7B-4072-95E2-0F95A96227E4}" type="presOf" srcId="{576F8CDE-BB87-46FC-82AE-16EBF099E0ED}" destId="{17739D35-5FE9-461C-B407-941B3B6DCD91}" srcOrd="0" destOrd="0" presId="urn:microsoft.com/office/officeart/2005/8/layout/radial4"/>
    <dgm:cxn modelId="{B3D6D74A-AFBE-4558-81DC-91EAA24138B5}" type="presOf" srcId="{FF892C89-A9FD-458A-B379-A66B90A4BEC6}" destId="{DF22CFAD-6482-4176-BA1D-1582955D70C8}" srcOrd="0" destOrd="0" presId="urn:microsoft.com/office/officeart/2005/8/layout/radial4"/>
    <dgm:cxn modelId="{464B6C3E-9EF4-4E08-8D87-9C6EB3BFDFBD}" srcId="{08B84B3F-0925-439B-AE7E-EFD1C790F720}" destId="{8E332D03-43F8-4477-9C23-D2001D94AF28}" srcOrd="4" destOrd="0" parTransId="{076462B7-53CA-4D79-B34E-21DA22D2A954}" sibTransId="{7DB763A7-3135-4A91-BC68-618A1B9664FC}"/>
    <dgm:cxn modelId="{E0686709-5A39-478A-8F41-E2A4DCFB87AC}" type="presOf" srcId="{084C3AA8-9F76-4D40-BD98-4768109FF3E4}" destId="{5DB43F75-113E-4A43-B03F-A0737954C016}" srcOrd="0" destOrd="0" presId="urn:microsoft.com/office/officeart/2005/8/layout/radial4"/>
    <dgm:cxn modelId="{A725C158-E369-4AC0-A696-0193A7691F9A}" type="presOf" srcId="{857E4506-87B4-4E0E-95C8-58E3802970A8}" destId="{3E668F39-7117-4217-B877-98AF62377810}" srcOrd="0" destOrd="0" presId="urn:microsoft.com/office/officeart/2005/8/layout/radial4"/>
    <dgm:cxn modelId="{5FEEB8C4-5BBD-4CED-8C8D-B249AD8DBFB0}" type="presOf" srcId="{BF19DDF0-F755-4BAB-80F6-7291AD3D84F1}" destId="{AD05FA69-9364-4729-B64A-DD1C628F33FB}" srcOrd="0" destOrd="0" presId="urn:microsoft.com/office/officeart/2005/8/layout/radial4"/>
    <dgm:cxn modelId="{8EF0BA8D-0BF9-4B7A-BB4E-3DEE84EEDF45}" type="presOf" srcId="{FF8693C4-BDBC-40E9-BA35-021E0012D0A2}" destId="{7413BB48-806B-4278-B46C-378923B58045}" srcOrd="0" destOrd="0" presId="urn:microsoft.com/office/officeart/2005/8/layout/radial4"/>
    <dgm:cxn modelId="{331344E9-BAA3-472B-956A-37F59AA6D818}" srcId="{08B84B3F-0925-439B-AE7E-EFD1C790F720}" destId="{BF19DDF0-F755-4BAB-80F6-7291AD3D84F1}" srcOrd="2" destOrd="0" parTransId="{7D392750-1C9B-48C8-BC40-2A842DA0AE3C}" sibTransId="{44229833-A223-4F13-B9E2-EE70FBD8540D}"/>
    <dgm:cxn modelId="{D1BFEEA2-1126-4808-AD49-1354215DB495}" srcId="{08B84B3F-0925-439B-AE7E-EFD1C790F720}" destId="{576F8CDE-BB87-46FC-82AE-16EBF099E0ED}" srcOrd="1" destOrd="0" parTransId="{BB11E63E-98A0-4AEA-BE2E-DFA20C89E637}" sibTransId="{2DEBA069-A14F-4929-A9C4-BC8237E87A4F}"/>
    <dgm:cxn modelId="{7BE40CD1-6DC3-48EB-A17C-F0EB8E669CAC}" srcId="{FF892C89-A9FD-458A-B379-A66B90A4BEC6}" destId="{08B84B3F-0925-439B-AE7E-EFD1C790F720}" srcOrd="0" destOrd="0" parTransId="{E1527E3D-BC41-447C-AABC-C3E1F1C70447}" sibTransId="{CFAF55A9-9089-456F-B34A-CC5059155A44}"/>
    <dgm:cxn modelId="{64C41555-6463-406A-8F80-C5A1F8C4F981}" type="presOf" srcId="{BB11E63E-98A0-4AEA-BE2E-DFA20C89E637}" destId="{EE46E66F-9DE5-4B99-8003-1ECC7A338874}" srcOrd="0" destOrd="0" presId="urn:microsoft.com/office/officeart/2005/8/layout/radial4"/>
    <dgm:cxn modelId="{F2EA10CE-B1C3-4312-9725-08F75D3ACCC0}" type="presOf" srcId="{A77E0995-9469-4B11-80D8-244D04115FF3}" destId="{292B560B-82B9-4891-9303-AF94FF633D3A}" srcOrd="0" destOrd="0" presId="urn:microsoft.com/office/officeart/2005/8/layout/radial4"/>
    <dgm:cxn modelId="{A60EE5AE-13FA-40F1-9891-76CE5523A0BA}" type="presOf" srcId="{7D392750-1C9B-48C8-BC40-2A842DA0AE3C}" destId="{CB96A2D6-DD76-464E-A446-948A7C338CD6}" srcOrd="0" destOrd="0" presId="urn:microsoft.com/office/officeart/2005/8/layout/radial4"/>
    <dgm:cxn modelId="{0EC60132-4EE4-447D-BCF0-5A505BE6331D}" type="presOf" srcId="{8E332D03-43F8-4477-9C23-D2001D94AF28}" destId="{1C1C62F5-8E77-42F3-BC8C-D8070922C32C}" srcOrd="0" destOrd="0" presId="urn:microsoft.com/office/officeart/2005/8/layout/radial4"/>
    <dgm:cxn modelId="{6C8E1181-DA60-43FD-AD8A-458ED3199429}" type="presParOf" srcId="{DF22CFAD-6482-4176-BA1D-1582955D70C8}" destId="{F5EA8599-AB38-4313-A2D7-C188F62D9D8F}" srcOrd="0" destOrd="0" presId="urn:microsoft.com/office/officeart/2005/8/layout/radial4"/>
    <dgm:cxn modelId="{D78EE7B3-6936-4A5D-B717-0B623FD7DFC3}" type="presParOf" srcId="{DF22CFAD-6482-4176-BA1D-1582955D70C8}" destId="{7413BB48-806B-4278-B46C-378923B58045}" srcOrd="1" destOrd="0" presId="urn:microsoft.com/office/officeart/2005/8/layout/radial4"/>
    <dgm:cxn modelId="{EC605692-EDBE-446D-9AEF-0340FB81D78A}" type="presParOf" srcId="{DF22CFAD-6482-4176-BA1D-1582955D70C8}" destId="{5DB43F75-113E-4A43-B03F-A0737954C016}" srcOrd="2" destOrd="0" presId="urn:microsoft.com/office/officeart/2005/8/layout/radial4"/>
    <dgm:cxn modelId="{772C8127-B737-4C3D-9E92-5DD5AE5E5146}" type="presParOf" srcId="{DF22CFAD-6482-4176-BA1D-1582955D70C8}" destId="{EE46E66F-9DE5-4B99-8003-1ECC7A338874}" srcOrd="3" destOrd="0" presId="urn:microsoft.com/office/officeart/2005/8/layout/radial4"/>
    <dgm:cxn modelId="{C0DC217D-A3DF-4849-B4B5-28AA2A8BBB92}" type="presParOf" srcId="{DF22CFAD-6482-4176-BA1D-1582955D70C8}" destId="{17739D35-5FE9-461C-B407-941B3B6DCD91}" srcOrd="4" destOrd="0" presId="urn:microsoft.com/office/officeart/2005/8/layout/radial4"/>
    <dgm:cxn modelId="{26EE5BFF-5445-4BE4-88F7-B468173B55A8}" type="presParOf" srcId="{DF22CFAD-6482-4176-BA1D-1582955D70C8}" destId="{CB96A2D6-DD76-464E-A446-948A7C338CD6}" srcOrd="5" destOrd="0" presId="urn:microsoft.com/office/officeart/2005/8/layout/radial4"/>
    <dgm:cxn modelId="{B3056881-AD63-4219-857A-104C766365F6}" type="presParOf" srcId="{DF22CFAD-6482-4176-BA1D-1582955D70C8}" destId="{AD05FA69-9364-4729-B64A-DD1C628F33FB}" srcOrd="6" destOrd="0" presId="urn:microsoft.com/office/officeart/2005/8/layout/radial4"/>
    <dgm:cxn modelId="{227C3347-8A53-4ED3-B7E9-0A40515A18B1}" type="presParOf" srcId="{DF22CFAD-6482-4176-BA1D-1582955D70C8}" destId="{292B560B-82B9-4891-9303-AF94FF633D3A}" srcOrd="7" destOrd="0" presId="urn:microsoft.com/office/officeart/2005/8/layout/radial4"/>
    <dgm:cxn modelId="{E83D15AF-7B10-436A-8A9D-D1369C7BDD59}" type="presParOf" srcId="{DF22CFAD-6482-4176-BA1D-1582955D70C8}" destId="{3E668F39-7117-4217-B877-98AF62377810}" srcOrd="8" destOrd="0" presId="urn:microsoft.com/office/officeart/2005/8/layout/radial4"/>
    <dgm:cxn modelId="{32DF16C3-BC83-4491-AE86-514AF67604D0}" type="presParOf" srcId="{DF22CFAD-6482-4176-BA1D-1582955D70C8}" destId="{E0E609E6-4D62-49B7-AE16-69EED80303CD}" srcOrd="9" destOrd="0" presId="urn:microsoft.com/office/officeart/2005/8/layout/radial4"/>
    <dgm:cxn modelId="{5130A646-7D89-44C8-9C38-71F34EC44416}" type="presParOf" srcId="{DF22CFAD-6482-4176-BA1D-1582955D70C8}" destId="{1C1C62F5-8E77-42F3-BC8C-D8070922C32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A8599-AB38-4313-A2D7-C188F62D9D8F}">
      <dsp:nvSpPr>
        <dsp:cNvPr id="0" name=""/>
        <dsp:cNvSpPr/>
      </dsp:nvSpPr>
      <dsp:spPr>
        <a:xfrm>
          <a:off x="3428993" y="3982230"/>
          <a:ext cx="1828812" cy="14886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Book Antiqua" panose="02040602050305030304" pitchFamily="18" charset="0"/>
            </a:rPr>
            <a:t>Balance of payments</a:t>
          </a:r>
          <a:endParaRPr lang="en-US" sz="2200" b="1" kern="1200" dirty="0">
            <a:latin typeface="Book Antiqua" panose="02040602050305030304" pitchFamily="18" charset="0"/>
          </a:endParaRPr>
        </a:p>
      </dsp:txBody>
      <dsp:txXfrm>
        <a:off x="3696816" y="4200233"/>
        <a:ext cx="1293166" cy="1052609"/>
      </dsp:txXfrm>
    </dsp:sp>
    <dsp:sp modelId="{7413BB48-806B-4278-B46C-378923B58045}">
      <dsp:nvSpPr>
        <dsp:cNvPr id="0" name=""/>
        <dsp:cNvSpPr/>
      </dsp:nvSpPr>
      <dsp:spPr>
        <a:xfrm rot="10800000">
          <a:off x="1062524" y="4407979"/>
          <a:ext cx="2236313" cy="6371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B43F75-113E-4A43-B03F-A0737954C016}">
      <dsp:nvSpPr>
        <dsp:cNvPr id="0" name=""/>
        <dsp:cNvSpPr/>
      </dsp:nvSpPr>
      <dsp:spPr>
        <a:xfrm>
          <a:off x="665" y="3877050"/>
          <a:ext cx="2123719" cy="16989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4913B"/>
            </a:gs>
            <a:gs pos="100000">
              <a:srgbClr val="89B03A"/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Book Antiqua" panose="02040602050305030304" pitchFamily="18" charset="0"/>
            </a:rPr>
            <a:t>Domestic demand </a:t>
          </a:r>
          <a:r>
            <a:rPr lang="en-US" sz="1800" kern="1200" dirty="0" smtClean="0">
              <a:latin typeface="Book Antiqua" panose="02040602050305030304" pitchFamily="18" charset="0"/>
            </a:rPr>
            <a:t>(macro policies; informal economy; remittances)</a:t>
          </a:r>
          <a:endParaRPr lang="en-US" sz="1800" kern="1200" dirty="0">
            <a:latin typeface="Book Antiqua" panose="02040602050305030304" pitchFamily="18" charset="0"/>
          </a:endParaRPr>
        </a:p>
      </dsp:txBody>
      <dsp:txXfrm>
        <a:off x="50426" y="3926811"/>
        <a:ext cx="2024197" cy="1599453"/>
      </dsp:txXfrm>
    </dsp:sp>
    <dsp:sp modelId="{EE46E66F-9DE5-4B99-8003-1ECC7A338874}">
      <dsp:nvSpPr>
        <dsp:cNvPr id="0" name=""/>
        <dsp:cNvSpPr/>
      </dsp:nvSpPr>
      <dsp:spPr>
        <a:xfrm rot="13017024">
          <a:off x="1263444" y="3048650"/>
          <a:ext cx="2545623" cy="6371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739D35-5FE9-461C-B407-941B3B6DCD91}">
      <dsp:nvSpPr>
        <dsp:cNvPr id="0" name=""/>
        <dsp:cNvSpPr/>
      </dsp:nvSpPr>
      <dsp:spPr>
        <a:xfrm>
          <a:off x="152414" y="1752604"/>
          <a:ext cx="2733332" cy="169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rgbClr val="3FAB4C"/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Book Antiqua" panose="02040602050305030304" pitchFamily="18" charset="0"/>
            </a:rPr>
            <a:t>External demand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 Antiqua" panose="02040602050305030304" pitchFamily="18" charset="0"/>
            </a:rPr>
            <a:t>(Global policies; </a:t>
          </a:r>
          <a:r>
            <a:rPr lang="en-US" sz="1800" kern="1200" dirty="0" smtClean="0">
              <a:latin typeface="Book Antiqua" panose="02040602050305030304" pitchFamily="18" charset="0"/>
            </a:rPr>
            <a:t>sentiments) </a:t>
          </a:r>
          <a:endParaRPr lang="en-US" sz="1800" kern="1200" dirty="0">
            <a:latin typeface="Book Antiqua" panose="02040602050305030304" pitchFamily="18" charset="0"/>
          </a:endParaRPr>
        </a:p>
      </dsp:txBody>
      <dsp:txXfrm>
        <a:off x="202175" y="1802365"/>
        <a:ext cx="2633810" cy="1599453"/>
      </dsp:txXfrm>
    </dsp:sp>
    <dsp:sp modelId="{CB96A2D6-DD76-464E-A446-948A7C338CD6}">
      <dsp:nvSpPr>
        <dsp:cNvPr id="0" name=""/>
        <dsp:cNvSpPr/>
      </dsp:nvSpPr>
      <dsp:spPr>
        <a:xfrm rot="16200000">
          <a:off x="3144871" y="2325632"/>
          <a:ext cx="2397056" cy="6371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05FA69-9364-4729-B64A-DD1C628F33FB}">
      <dsp:nvSpPr>
        <dsp:cNvPr id="0" name=""/>
        <dsp:cNvSpPr/>
      </dsp:nvSpPr>
      <dsp:spPr>
        <a:xfrm>
          <a:off x="3047995" y="596174"/>
          <a:ext cx="2590809" cy="169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rgbClr val="439F94"/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Book Antiqua" panose="02040602050305030304" pitchFamily="18" charset="0"/>
            </a:rPr>
            <a:t>Investment climate </a:t>
          </a:r>
          <a:r>
            <a:rPr lang="en-US" sz="1800" kern="1200" dirty="0" smtClean="0">
              <a:latin typeface="Book Antiqua" panose="02040602050305030304" pitchFamily="18" charset="0"/>
            </a:rPr>
            <a:t>(Security; stability; energy; doing business; perception/country image)</a:t>
          </a:r>
          <a:endParaRPr lang="en-US" sz="1800" kern="1200" dirty="0">
            <a:latin typeface="Book Antiqua" panose="02040602050305030304" pitchFamily="18" charset="0"/>
          </a:endParaRPr>
        </a:p>
      </dsp:txBody>
      <dsp:txXfrm>
        <a:off x="3097756" y="645935"/>
        <a:ext cx="2491287" cy="1599453"/>
      </dsp:txXfrm>
    </dsp:sp>
    <dsp:sp modelId="{292B560B-82B9-4891-9303-AF94FF633D3A}">
      <dsp:nvSpPr>
        <dsp:cNvPr id="0" name=""/>
        <dsp:cNvSpPr/>
      </dsp:nvSpPr>
      <dsp:spPr>
        <a:xfrm rot="19278778">
          <a:off x="4832101" y="3000496"/>
          <a:ext cx="2537879" cy="6371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68F39-7117-4217-B877-98AF62377810}">
      <dsp:nvSpPr>
        <dsp:cNvPr id="0" name=""/>
        <dsp:cNvSpPr/>
      </dsp:nvSpPr>
      <dsp:spPr>
        <a:xfrm>
          <a:off x="5714997" y="1676395"/>
          <a:ext cx="2753083" cy="16989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84D78"/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Book Antiqua" panose="02040602050305030304" pitchFamily="18" charset="0"/>
            </a:rPr>
            <a:t>Competitiveness </a:t>
          </a:r>
          <a:r>
            <a:rPr lang="en-US" sz="1800" kern="1200" dirty="0" smtClean="0">
              <a:latin typeface="Book Antiqua" panose="02040602050305030304" pitchFamily="18" charset="0"/>
            </a:rPr>
            <a:t>(productivity; currency valuation; marketing; supply chain; quality)</a:t>
          </a:r>
          <a:endParaRPr lang="en-US" sz="1800" kern="1200" dirty="0">
            <a:latin typeface="Book Antiqua" panose="02040602050305030304" pitchFamily="18" charset="0"/>
          </a:endParaRPr>
        </a:p>
      </dsp:txBody>
      <dsp:txXfrm>
        <a:off x="5764758" y="1726156"/>
        <a:ext cx="2653561" cy="1599453"/>
      </dsp:txXfrm>
    </dsp:sp>
    <dsp:sp modelId="{E0E609E6-4D62-49B7-AE16-69EED80303CD}">
      <dsp:nvSpPr>
        <dsp:cNvPr id="0" name=""/>
        <dsp:cNvSpPr/>
      </dsp:nvSpPr>
      <dsp:spPr>
        <a:xfrm>
          <a:off x="5387962" y="4407979"/>
          <a:ext cx="2236313" cy="6371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C62F5-8E77-42F3-BC8C-D8070922C32C}">
      <dsp:nvSpPr>
        <dsp:cNvPr id="0" name=""/>
        <dsp:cNvSpPr/>
      </dsp:nvSpPr>
      <dsp:spPr>
        <a:xfrm>
          <a:off x="6562415" y="3877050"/>
          <a:ext cx="2123719" cy="16989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0386C"/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Book Antiqua" panose="02040602050305030304" pitchFamily="18" charset="0"/>
            </a:rPr>
            <a:t>Commodity prices</a:t>
          </a:r>
          <a:endParaRPr lang="en-US" sz="1800" b="1" u="sng" kern="1200" dirty="0">
            <a:latin typeface="Book Antiqua" panose="02040602050305030304" pitchFamily="18" charset="0"/>
          </a:endParaRPr>
        </a:p>
      </dsp:txBody>
      <dsp:txXfrm>
        <a:off x="6612176" y="3926811"/>
        <a:ext cx="2024197" cy="159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0.00937</cdr:x>
      <cdr:y>0</cdr:y>
    </cdr:from>
    <cdr:to>
      <cdr:x>0.99062</cdr:x>
      <cdr:y>0.06944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3D793AF-8350-4F87-B143-442903F2BF04}"/>
            </a:ext>
          </a:extLst>
        </cdr:cNvPr>
        <cdr:cNvSpPr txBox="1"/>
      </cdr:nvSpPr>
      <cdr:spPr>
        <a:xfrm xmlns:a="http://schemas.openxmlformats.org/drawingml/2006/main">
          <a:off x="75723" y="-1371600"/>
          <a:ext cx="7925753" cy="354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Book Antiqua" panose="02040602050305030304" pitchFamily="18" charset="0"/>
              <a:cs typeface="Times New Roman" panose="02020603050405020304" pitchFamily="18" charset="0"/>
            </a:rPr>
            <a:t>Breakdown of Annual Change</a:t>
          </a:r>
          <a:r>
            <a:rPr lang="en-US" sz="2000" b="1" baseline="0" dirty="0">
              <a:latin typeface="Book Antiqua" panose="02040602050305030304" pitchFamily="18" charset="0"/>
              <a:cs typeface="Times New Roman" panose="02020603050405020304" pitchFamily="18" charset="0"/>
            </a:rPr>
            <a:t> in Pakistan's Imports</a:t>
          </a:r>
          <a:endParaRPr lang="en-PK" sz="2000" b="1" dirty="0">
            <a:latin typeface="Book Antiqua" panose="020406020503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0.0191</cdr:y>
    </cdr:from>
    <cdr:to>
      <cdr:x>0.99792</cdr:x>
      <cdr:y>0.10438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9FB7E8A-8289-4290-B52F-94C061ABAFE3}"/>
            </a:ext>
          </a:extLst>
        </cdr:cNvPr>
        <cdr:cNvSpPr txBox="1"/>
      </cdr:nvSpPr>
      <cdr:spPr>
        <a:xfrm xmlns:a="http://schemas.openxmlformats.org/drawingml/2006/main">
          <a:off x="66014" y="98969"/>
          <a:ext cx="7842302" cy="441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Imports'</a:t>
          </a:r>
          <a: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Growth in Key Emerging Markets during FY18</a:t>
          </a:r>
          <a:endParaRPr lang="en-PK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0.0191</cdr:y>
    </cdr:from>
    <cdr:to>
      <cdr:x>0.99792</cdr:x>
      <cdr:y>0.13433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9FB7E8A-8289-4290-B52F-94C061ABAFE3}"/>
            </a:ext>
          </a:extLst>
        </cdr:cNvPr>
        <cdr:cNvSpPr txBox="1"/>
      </cdr:nvSpPr>
      <cdr:spPr>
        <a:xfrm xmlns:a="http://schemas.openxmlformats.org/drawingml/2006/main">
          <a:off x="68553" y="97513"/>
          <a:ext cx="8143929" cy="588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b="1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Exports'</a:t>
          </a:r>
          <a:r>
            <a:rPr lang="en-US" sz="2200" b="1" baseline="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 Growth in Key Emerging Markets during FY18</a:t>
          </a:r>
          <a:endParaRPr lang="en-PK" sz="2200" b="1" dirty="0">
            <a:solidFill>
              <a:schemeClr val="tx1"/>
            </a:solidFill>
            <a:latin typeface="Book Antiqua" panose="020406020503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4.2062E-7</cdr:y>
    </cdr:from>
    <cdr:to>
      <cdr:x>1</cdr:x>
      <cdr:y>0.14423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"/>
          <a:ext cx="164592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Book Antiqua" panose="02040602050305030304" pitchFamily="18" charset="0"/>
            </a:rPr>
            <a:t>Geographic Concentration of Exports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4.24224E-7</cdr:y>
    </cdr:from>
    <cdr:to>
      <cdr:x>1</cdr:x>
      <cdr:y>0.14286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"/>
          <a:ext cx="4011429" cy="67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  <a:latin typeface="Book Antiqua" panose="02040602050305030304" pitchFamily="18" charset="0"/>
            </a:rPr>
            <a:t>Commodity Concentration of </a:t>
          </a:r>
          <a:r>
            <a:rPr lang="en-US" sz="1800" b="1" dirty="0" smtClean="0">
              <a:solidFill>
                <a:schemeClr val="tx1"/>
              </a:solidFill>
              <a:latin typeface="Book Antiqua" panose="02040602050305030304" pitchFamily="18" charset="0"/>
            </a:rPr>
            <a:t>Exports</a:t>
          </a:r>
          <a:endParaRPr lang="en-US" sz="1800" b="1" dirty="0">
            <a:solidFill>
              <a:schemeClr val="tx1"/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0.99167</cdr:x>
      <cdr:y>0.12605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BA706B-9785-46B9-8B25-2E3D9417B5E3}"/>
            </a:ext>
          </a:extLst>
        </cdr:cNvPr>
        <cdr:cNvSpPr txBox="1"/>
      </cdr:nvSpPr>
      <cdr:spPr>
        <a:xfrm xmlns:a="http://schemas.openxmlformats.org/drawingml/2006/main">
          <a:off x="0" y="0"/>
          <a:ext cx="5195111" cy="3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latin typeface="Book Antiqua" panose="02040602050305030304" pitchFamily="18" charset="0"/>
              <a:cs typeface="Times New Roman" panose="02020603050405020304" pitchFamily="18" charset="0"/>
            </a:rPr>
            <a:t>Pakistan's Trade Balance (SBP)</a:t>
          </a:r>
          <a:endParaRPr lang="en-PK" sz="2400" b="1" dirty="0">
            <a:latin typeface="Book Antiqua" panose="0204060205030503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0.01458</cdr:x>
      <cdr:y>0</cdr:y>
    </cdr:from>
    <cdr:to>
      <cdr:x>0.98125</cdr:x>
      <cdr:y>0.07639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75" y="0"/>
          <a:ext cx="44196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Trade Balance as % of GDP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0.26126</cdr:x>
      <cdr:y>0.02985</cdr:y>
    </cdr:from>
    <cdr:to>
      <cdr:x>0.87387</cdr:x>
      <cdr:y>0.20896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09800" y="152400"/>
          <a:ext cx="5181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Book Antiqua" panose="02040602050305030304" pitchFamily="18" charset="0"/>
            </a:rPr>
            <a:t>Export Growth (%) – YoY of 3m MA</a:t>
          </a:r>
          <a:endParaRPr lang="en-US" sz="2000" b="1" dirty="0">
            <a:latin typeface="Book Antiqua" panose="0204060205030503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2E1D4-B457-40FF-81D6-F6677A320769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8DC06-7025-4052-8320-D481FECC2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exports now appear to be a humungous task. Our exports are stuck in</a:t>
            </a:r>
            <a:r>
              <a:rPr lang="en-US" baseline="0" dirty="0" smtClean="0"/>
              <a:t> low value added products with heavy concentration in fewer items and fewer markets.  Without a deliberate push, it is not possible to upgrade Pakistan’s production and export structures. What we need is a well co-</a:t>
            </a:r>
            <a:r>
              <a:rPr lang="en-US" baseline="0" dirty="0" err="1" smtClean="0"/>
              <a:t>ordinated</a:t>
            </a:r>
            <a:r>
              <a:rPr lang="en-US" baseline="0" dirty="0" smtClean="0"/>
              <a:t> industrial policy, with an explicit focus on exports. Strategy should not be on giving sector-specific  monetary incentives, but towards a broader institutional support to exporters.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67E83-B7BD-44BE-9ED9-237BCEFC78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DC06-7025-4052-8320-D481FECC2B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1D813-8CD9-435D-B840-279E048AF44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1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1D813-8CD9-435D-B840-279E048AF44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0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E3C5-4CA4-4F58-9BAF-8DACA7B18FA5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68E-FCC8-4067-8018-3958252D2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839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Balance </a:t>
            </a:r>
            <a:r>
              <a:rPr lang="en-US" sz="3600" b="1" dirty="0">
                <a:latin typeface="Cambria" pitchFamily="18" charset="0"/>
              </a:rPr>
              <a:t>of </a:t>
            </a:r>
            <a:r>
              <a:rPr lang="en-US" sz="3600" b="1" dirty="0" smtClean="0">
                <a:latin typeface="Cambria" pitchFamily="18" charset="0"/>
              </a:rPr>
              <a:t>Payments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Cambria" pitchFamily="18" charset="0"/>
              </a:rPr>
              <a:t>Asma Khalid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Senior Economist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State Bank of Pakistan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4A1A42-D977-4A87-961E-5F0088379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058979"/>
              </p:ext>
            </p:extLst>
          </p:nvPr>
        </p:nvGraphicFramePr>
        <p:xfrm>
          <a:off x="152400" y="1371600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29735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Trade Deficit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519296"/>
              </p:ext>
            </p:extLst>
          </p:nvPr>
        </p:nvGraphicFramePr>
        <p:xfrm>
          <a:off x="457200" y="12192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00" y="32685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Book Antiqua" panose="02040602050305030304" pitchFamily="18" charset="0"/>
              </a:rPr>
              <a:t>Trade Deficit in Perspective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79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84D78"/>
                </a:solidFill>
                <a:latin typeface="Book Antiqua" panose="02040602050305030304" pitchFamily="18" charset="0"/>
              </a:rPr>
              <a:t>Services Account</a:t>
            </a:r>
            <a:endParaRPr lang="en-US" b="1" dirty="0">
              <a:solidFill>
                <a:srgbClr val="384D78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57621"/>
            <a:ext cx="311467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40569"/>
            <a:ext cx="302895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11" y="3441905"/>
            <a:ext cx="2183685" cy="143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67" y="3441905"/>
            <a:ext cx="2240677" cy="1417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9" y="3441905"/>
            <a:ext cx="220734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Major Services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79615"/>
              </p:ext>
            </p:extLst>
          </p:nvPr>
        </p:nvGraphicFramePr>
        <p:xfrm>
          <a:off x="495299" y="1143000"/>
          <a:ext cx="7848601" cy="54864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428993">
                  <a:extLst>
                    <a:ext uri="{9D8B030D-6E8A-4147-A177-3AD203B41FA5}">
                      <a16:colId xmlns:a16="http://schemas.microsoft.com/office/drawing/2014/main" val="1701370289"/>
                    </a:ext>
                  </a:extLst>
                </a:gridCol>
                <a:gridCol w="1209804">
                  <a:extLst>
                    <a:ext uri="{9D8B030D-6E8A-4147-A177-3AD203B41FA5}">
                      <a16:colId xmlns:a16="http://schemas.microsoft.com/office/drawing/2014/main" val="3947061535"/>
                    </a:ext>
                  </a:extLst>
                </a:gridCol>
                <a:gridCol w="1209804">
                  <a:extLst>
                    <a:ext uri="{9D8B030D-6E8A-4147-A177-3AD203B41FA5}">
                      <a16:colId xmlns:a16="http://schemas.microsoft.com/office/drawing/2014/main" val="8511433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Deficit</a:t>
                      </a:r>
                      <a:r>
                        <a:rPr lang="en-US" sz="19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(-)/surplus(+) in Major Services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FY17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FY18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6728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Transport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-2,954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-3,012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644855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Travel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-1,678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-1,742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250751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8603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Insurance 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and Pension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-182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-177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409788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Financial 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-152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-161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60516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Charges 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for the use of Intellectual Property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-210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-218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064404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Telecommunications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Computer, and </a:t>
                      </a:r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Info 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556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586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04898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Other 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Business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-831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-1,569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9810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Book Antiqua" panose="02040602050305030304" pitchFamily="18" charset="0"/>
                        </a:rPr>
                        <a:t>Government 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Goods and Services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n.i.e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1450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1,119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627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24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98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276" y="1628264"/>
            <a:ext cx="5050401" cy="792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384D78"/>
                </a:solidFill>
                <a:latin typeface="Book Antiqua" panose="02040602050305030304" pitchFamily="18" charset="0"/>
              </a:rPr>
              <a:t>Primary Income</a:t>
            </a:r>
            <a:endParaRPr lang="en-US" b="1" dirty="0">
              <a:solidFill>
                <a:srgbClr val="384D78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7" y="2590800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74623"/>
            <a:ext cx="260985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72165"/>
            <a:ext cx="2857500" cy="180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2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Compensation of Employees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Investment Income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Direct Investment Income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On equity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On debt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Portfolio Investment Income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On equity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On debt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Other Investment Income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Other Primary Income</a:t>
            </a:r>
          </a:p>
          <a:p>
            <a:pPr marL="1371600" lvl="2" indent="-457200" eaLnBrk="1" hangingPunct="1">
              <a:lnSpc>
                <a:spcPct val="90000"/>
              </a:lnSpc>
            </a:pPr>
            <a:endParaRPr lang="en-US" altLang="en-US" dirty="0" smtClean="0">
              <a:latin typeface="Book Antiqua" panose="02040602050305030304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Cambria" pitchFamily="18" charset="0"/>
              </a:rPr>
              <a:t>Classification of Primary Income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Cambria" pitchFamily="18" charset="0"/>
              </a:rPr>
              <a:t>Classification of Primary Income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592408"/>
              </p:ext>
            </p:extLst>
          </p:nvPr>
        </p:nvGraphicFramePr>
        <p:xfrm>
          <a:off x="228599" y="1295401"/>
          <a:ext cx="8763001" cy="524557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362201">
                  <a:extLst>
                    <a:ext uri="{9D8B030D-6E8A-4147-A177-3AD203B41FA5}">
                      <a16:colId xmlns:a16="http://schemas.microsoft.com/office/drawing/2014/main" val="343437055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5848948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8843321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601466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3931368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6711994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18814539"/>
                    </a:ext>
                  </a:extLst>
                </a:gridCol>
              </a:tblGrid>
              <a:tr h="453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Sector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FY17</a:t>
                      </a:r>
                      <a:r>
                        <a:rPr lang="en-US" sz="1700" b="1" u="none" strike="noStrike" baseline="30000" dirty="0">
                          <a:effectLst/>
                          <a:latin typeface="Book Antiqua" panose="02040602050305030304" pitchFamily="18" charset="0"/>
                        </a:rPr>
                        <a:t>(R)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FY18 </a:t>
                      </a:r>
                      <a:r>
                        <a:rPr lang="en-US" sz="1700" b="1" u="none" strike="noStrike" baseline="30000" dirty="0">
                          <a:effectLst/>
                          <a:latin typeface="Book Antiqua" panose="02040602050305030304" pitchFamily="18" charset="0"/>
                        </a:rPr>
                        <a:t>(P)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986339"/>
                  </a:ext>
                </a:extLst>
              </a:tr>
              <a:tr h="232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solidFill>
                            <a:srgbClr val="384D78"/>
                          </a:solidFill>
                          <a:effectLst/>
                          <a:latin typeface="Book Antiqua" panose="02040602050305030304" pitchFamily="18" charset="0"/>
                        </a:rPr>
                        <a:t>Payments on</a:t>
                      </a:r>
                      <a:endParaRPr lang="en-US" sz="1700" b="1" i="0" u="none" strike="noStrike" dirty="0">
                        <a:solidFill>
                          <a:srgbClr val="384D7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solidFill>
                            <a:srgbClr val="384D78"/>
                          </a:solidFill>
                          <a:effectLst/>
                          <a:latin typeface="Book Antiqua" panose="02040602050305030304" pitchFamily="18" charset="0"/>
                        </a:rPr>
                        <a:t>Payments on</a:t>
                      </a:r>
                      <a:endParaRPr lang="en-US" sz="1700" b="1" i="0" u="none" strike="noStrike" dirty="0">
                        <a:solidFill>
                          <a:srgbClr val="384D7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787317"/>
                  </a:ext>
                </a:extLst>
              </a:tr>
              <a:tr h="268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FDI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FPI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Total FI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FDI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FPI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Total FI</a:t>
                      </a:r>
                      <a:endParaRPr lang="en-US" sz="1700" b="1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extLst>
                  <a:ext uri="{0D108BD9-81ED-4DB2-BD59-A6C34878D82A}">
                    <a16:rowId xmlns:a16="http://schemas.microsoft.com/office/drawing/2014/main" val="234339773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7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1,735.5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374.4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2,109.9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2,008.8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311.5 </a:t>
                      </a:r>
                    </a:p>
                  </a:txBody>
                  <a:tcPr marL="9525" marR="857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2,320.3 </a:t>
                      </a:r>
                    </a:p>
                  </a:txBody>
                  <a:tcPr marL="9525" marR="857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508276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Communications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180.0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0.8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180.8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329.3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0.7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329.9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9616842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  </a:t>
                      </a:r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Telecommunications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177.2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0.6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177.8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327.2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0.6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327.8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871384537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Financial Business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262.4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128.8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391.2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230.5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84.0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314.4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306423538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Oil </a:t>
                      </a:r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&amp; Gas Explorations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119.3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20.7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139.9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230.5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29.1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259.6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213909323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Power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151.9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14.0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166.0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228.6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12.2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240.8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2063787105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  </a:t>
                      </a:r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Thermal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151.9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14.0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166.0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218.7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12.2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230.8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3612662072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Food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265.9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5.5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271.3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211.1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4.0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215.1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1012141360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Chemicals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95.2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45.2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140.4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120.9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15.5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136.4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1145976126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Transport Equip (Auto)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61.5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54.8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116.3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103.1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20.5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123.6 </a:t>
                      </a:r>
                      <a:endParaRPr lang="en-US" sz="17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1261003114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  </a:t>
                      </a:r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Cars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29.6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53.9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83.6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65.8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18.6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84.4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2972783771"/>
                  </a:ext>
                </a:extLst>
              </a:tr>
              <a:tr h="354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Transport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63.6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2.0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65.6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9037" marT="90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85.8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2.0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87.9 </a:t>
                      </a:r>
                      <a:endParaRPr lang="en-US" sz="17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037" marR="81332" marT="9037" marB="0" anchor="b"/>
                </a:tc>
                <a:extLst>
                  <a:ext uri="{0D108BD9-81ED-4DB2-BD59-A6C34878D82A}">
                    <a16:rowId xmlns:a16="http://schemas.microsoft.com/office/drawing/2014/main" val="1165979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0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53276" y="1628264"/>
            <a:ext cx="5050401" cy="792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384D78"/>
                </a:solidFill>
                <a:latin typeface="Book Antiqua" panose="02040602050305030304" pitchFamily="18" charset="0"/>
              </a:rPr>
              <a:t>Secondary Income</a:t>
            </a:r>
            <a:endParaRPr lang="en-US" b="1" dirty="0">
              <a:solidFill>
                <a:srgbClr val="384D78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695364"/>
            <a:ext cx="263842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13" y="273136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47752"/>
            <a:ext cx="2809875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09183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0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Classification of Secondary Income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43774"/>
              </p:ext>
            </p:extLst>
          </p:nvPr>
        </p:nvGraphicFramePr>
        <p:xfrm>
          <a:off x="304799" y="1371599"/>
          <a:ext cx="8382000" cy="53134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5865">
                  <a:extLst>
                    <a:ext uri="{9D8B030D-6E8A-4147-A177-3AD203B41FA5}">
                      <a16:colId xmlns:a16="http://schemas.microsoft.com/office/drawing/2014/main" val="1223911295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3133267511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2747824858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3089587243"/>
                    </a:ext>
                  </a:extLst>
                </a:gridCol>
                <a:gridCol w="544331">
                  <a:extLst>
                    <a:ext uri="{9D8B030D-6E8A-4147-A177-3AD203B41FA5}">
                      <a16:colId xmlns:a16="http://schemas.microsoft.com/office/drawing/2014/main" val="1521940453"/>
                    </a:ext>
                  </a:extLst>
                </a:gridCol>
                <a:gridCol w="1306857">
                  <a:extLst>
                    <a:ext uri="{9D8B030D-6E8A-4147-A177-3AD203B41FA5}">
                      <a16:colId xmlns:a16="http://schemas.microsoft.com/office/drawing/2014/main" val="3332014909"/>
                    </a:ext>
                  </a:extLst>
                </a:gridCol>
                <a:gridCol w="1306857">
                  <a:extLst>
                    <a:ext uri="{9D8B030D-6E8A-4147-A177-3AD203B41FA5}">
                      <a16:colId xmlns:a16="http://schemas.microsoft.com/office/drawing/2014/main" val="819400429"/>
                    </a:ext>
                  </a:extLst>
                </a:gridCol>
              </a:tblGrid>
              <a:tr h="323850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b="1" dirty="0" smtClean="0">
                          <a:effectLst/>
                          <a:latin typeface="Book Antiqua" panose="02040602050305030304" pitchFamily="18" charset="0"/>
                        </a:rPr>
                        <a:t>Workers</a:t>
                      </a:r>
                      <a:r>
                        <a:rPr lang="en-GB" sz="2600" b="1" dirty="0">
                          <a:effectLst/>
                          <a:latin typeface="Book Antiqua" panose="02040602050305030304" pitchFamily="18" charset="0"/>
                        </a:rPr>
                        <a:t>' Remittances by Source</a:t>
                      </a:r>
                      <a:endParaRPr lang="en-US" sz="2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9936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Value (million US dollar)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YoY growth (%)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5123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FY16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FY17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FY18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FY17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Book Antiqua" panose="02040602050305030304" pitchFamily="18" charset="0"/>
                        </a:rPr>
                        <a:t>FY18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98343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GCC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12,756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12,123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11,351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-5.0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-6.4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060063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  KSA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5,968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5,470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4,859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-8.4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-11.2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7344972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  UAE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4,365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4,328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4,333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-0.9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0.1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17592571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  Kuwait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774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764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774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-1.3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1.4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305570025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  Oman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819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761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657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-7.1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-13.6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9197754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  Bahrain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448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396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356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-11.6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-10.3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367372718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  Qatar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381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404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371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6.2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-8.2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186574174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USA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2,525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2,453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2,714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-2.8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10.6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393019182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UK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2,580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2,342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2,763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-9.2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18.0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14575716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EU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418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483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656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15.5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35.9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/>
                </a:tc>
                <a:extLst>
                  <a:ext uri="{0D108BD9-81ED-4DB2-BD59-A6C34878D82A}">
                    <a16:rowId xmlns:a16="http://schemas.microsoft.com/office/drawing/2014/main" val="214548718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Others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1,638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1,951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2,140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19.1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9.7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92327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en-US" sz="17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19,917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19,351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19,623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-2.8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Book Antiqua" panose="02040602050305030304" pitchFamily="18" charset="0"/>
                        </a:rPr>
                        <a:t>1.4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8050356"/>
                  </a:ext>
                </a:extLst>
              </a:tr>
              <a:tr h="323850">
                <a:tc gridSpan="7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Book Antiqua" panose="02040602050305030304" pitchFamily="18" charset="0"/>
                        </a:rPr>
                        <a:t>Data source: State Bank of Pakistan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415" marR="18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94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721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Classification of Secondary Income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527665"/>
              </p:ext>
            </p:extLst>
          </p:nvPr>
        </p:nvGraphicFramePr>
        <p:xfrm>
          <a:off x="304800" y="1143000"/>
          <a:ext cx="8529484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346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Factors Affecting External Position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38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anose="02040502050405020303" pitchFamily="18" charset="0"/>
              <a:buNone/>
            </a:pPr>
            <a:r>
              <a:rPr lang="en-US" altLang="en-US" dirty="0" smtClean="0">
                <a:latin typeface="Book Antiqua" panose="02040602050305030304" pitchFamily="18" charset="0"/>
              </a:rPr>
              <a:t>“BOP is a statistical statement that summarizes </a:t>
            </a:r>
          </a:p>
          <a:p>
            <a:pPr marL="0" indent="0">
              <a:buFont typeface="Georgia" panose="02040502050405020303" pitchFamily="18" charset="0"/>
              <a:buNone/>
            </a:pPr>
            <a:r>
              <a:rPr lang="en-US" altLang="en-US" dirty="0" smtClean="0">
                <a:latin typeface="Book Antiqua" panose="02040602050305030304" pitchFamily="18" charset="0"/>
              </a:rPr>
              <a:t>transactions between residents and non- residents during a period” and consists of :</a:t>
            </a:r>
          </a:p>
          <a:p>
            <a:r>
              <a:rPr lang="en-US" altLang="en-US" dirty="0" smtClean="0">
                <a:latin typeface="Book Antiqua" panose="02040602050305030304" pitchFamily="18" charset="0"/>
              </a:rPr>
              <a:t>Goods and services account</a:t>
            </a:r>
          </a:p>
          <a:p>
            <a:r>
              <a:rPr lang="en-US" altLang="en-US" dirty="0" smtClean="0">
                <a:latin typeface="Book Antiqua" panose="02040602050305030304" pitchFamily="18" charset="0"/>
              </a:rPr>
              <a:t>Primary income account</a:t>
            </a:r>
          </a:p>
          <a:p>
            <a:r>
              <a:rPr lang="en-US" altLang="en-US" dirty="0" smtClean="0">
                <a:latin typeface="Book Antiqua" panose="02040602050305030304" pitchFamily="18" charset="0"/>
              </a:rPr>
              <a:t>Secondary income account</a:t>
            </a:r>
          </a:p>
          <a:p>
            <a:r>
              <a:rPr lang="en-US" altLang="en-US" dirty="0" smtClean="0">
                <a:latin typeface="Book Antiqua" panose="02040602050305030304" pitchFamily="18" charset="0"/>
              </a:rPr>
              <a:t>Capital account, &amp; </a:t>
            </a:r>
          </a:p>
          <a:p>
            <a:r>
              <a:rPr lang="en-US" altLang="en-US" dirty="0" smtClean="0">
                <a:latin typeface="Book Antiqua" panose="02040602050305030304" pitchFamily="18" charset="0"/>
              </a:rPr>
              <a:t>Financial account</a:t>
            </a:r>
          </a:p>
        </p:txBody>
      </p:sp>
    </p:spTree>
    <p:extLst>
      <p:ext uri="{BB962C8B-B14F-4D97-AF65-F5344CB8AC3E}">
        <p14:creationId xmlns:p14="http://schemas.microsoft.com/office/powerpoint/2010/main" val="3769043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799"/>
            <a:ext cx="8229600" cy="1066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384D78"/>
                </a:solidFill>
                <a:latin typeface="Book Antiqua" panose="02040602050305030304" pitchFamily="18" charset="0"/>
              </a:rPr>
              <a:t>Financial Account</a:t>
            </a:r>
            <a:endParaRPr lang="en-US" sz="4400" b="1" dirty="0">
              <a:solidFill>
                <a:srgbClr val="384D78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3312653"/>
            <a:ext cx="2257425" cy="1492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916253"/>
            <a:ext cx="2286001" cy="1331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4970205"/>
            <a:ext cx="2257425" cy="127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16253"/>
            <a:ext cx="2438399" cy="1484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5" y="3370825"/>
            <a:ext cx="2193755" cy="145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1" y="3312653"/>
            <a:ext cx="2305050" cy="14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Classification of Financial Account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371600"/>
            <a:ext cx="8077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533400"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Net acquisition of financial assets /Net </a:t>
            </a:r>
          </a:p>
          <a:p>
            <a:pPr marL="533400" lvl="1" indent="-533400"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incurrence of liabilities </a:t>
            </a:r>
          </a:p>
          <a:p>
            <a:pPr marL="533400" lvl="1" indent="-533400">
              <a:buClr>
                <a:srgbClr val="A04DA3"/>
              </a:buClr>
              <a:buFont typeface="Wingdings" panose="05000000000000000000" pitchFamily="2" charset="2"/>
              <a:buChar char="Ø"/>
            </a:pPr>
            <a:r>
              <a:rPr lang="en-US" altLang="en-US" sz="2500" dirty="0" smtClean="0">
                <a:latin typeface="Book Antiqua" panose="02040602050305030304" pitchFamily="18" charset="0"/>
              </a:rPr>
              <a:t>Direct Investment</a:t>
            </a:r>
          </a:p>
          <a:p>
            <a:pPr marL="533400" lvl="1" indent="-533400">
              <a:buClr>
                <a:srgbClr val="A04DA3"/>
              </a:buClr>
              <a:buFont typeface="Wingdings" panose="05000000000000000000" pitchFamily="2" charset="2"/>
              <a:buChar char="Ø"/>
            </a:pPr>
            <a:r>
              <a:rPr lang="en-US" altLang="en-US" sz="2500" dirty="0" smtClean="0">
                <a:latin typeface="Book Antiqua" panose="02040602050305030304" pitchFamily="18" charset="0"/>
              </a:rPr>
              <a:t>Portfolio Investment</a:t>
            </a:r>
          </a:p>
          <a:p>
            <a:pPr marL="533400" lvl="1" indent="-533400">
              <a:buClr>
                <a:srgbClr val="A04DA3"/>
              </a:buClr>
              <a:buFont typeface="Wingdings" panose="05000000000000000000" pitchFamily="2" charset="2"/>
              <a:buChar char="Ø"/>
            </a:pPr>
            <a:r>
              <a:rPr lang="en-US" altLang="en-US" sz="2500" dirty="0" smtClean="0">
                <a:latin typeface="Book Antiqua" panose="02040602050305030304" pitchFamily="18" charset="0"/>
              </a:rPr>
              <a:t>Financial derivatives</a:t>
            </a:r>
          </a:p>
          <a:p>
            <a:pPr marL="533400" lvl="1" indent="-533400">
              <a:buClr>
                <a:srgbClr val="A04DA3"/>
              </a:buClr>
              <a:buFont typeface="Wingdings" panose="05000000000000000000" pitchFamily="2" charset="2"/>
              <a:buChar char="Ø"/>
            </a:pPr>
            <a:r>
              <a:rPr lang="en-US" altLang="en-US" sz="2500" dirty="0" smtClean="0">
                <a:latin typeface="Book Antiqua" panose="02040602050305030304" pitchFamily="18" charset="0"/>
              </a:rPr>
              <a:t>Other Investment &amp; </a:t>
            </a:r>
          </a:p>
          <a:p>
            <a:pPr marL="533400" lvl="1" indent="-533400">
              <a:buClr>
                <a:srgbClr val="A04DA3"/>
              </a:buClr>
              <a:buFont typeface="Wingdings" panose="05000000000000000000" pitchFamily="2" charset="2"/>
              <a:buChar char="Ø"/>
            </a:pPr>
            <a:r>
              <a:rPr lang="en-US" altLang="en-US" sz="2500" dirty="0" smtClean="0">
                <a:latin typeface="Book Antiqua" panose="02040602050305030304" pitchFamily="18" charset="0"/>
              </a:rPr>
              <a:t>Reserve Assets</a:t>
            </a:r>
            <a:endParaRPr lang="en-US" altLang="en-US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4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Classification of Financial Account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143000"/>
            <a:ext cx="8077200" cy="556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Type on Instrument: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Equity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Debt Instruments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Institutional Sector: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Central Bank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General Government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Deposit-taking corporations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Other sectors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Maturity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Short-term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Book Antiqua" panose="02040602050305030304" pitchFamily="18" charset="0"/>
              </a:rPr>
              <a:t>Long-term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altLang="en-US" sz="2400" dirty="0" smtClean="0">
              <a:latin typeface="Book Antiqua" panose="02040602050305030304" pitchFamily="18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altLang="en-US" sz="24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54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Financial Inflows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880772"/>
              </p:ext>
            </p:extLst>
          </p:nvPr>
        </p:nvGraphicFramePr>
        <p:xfrm>
          <a:off x="228600" y="11430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59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384D78"/>
                </a:solidFill>
                <a:latin typeface="Book Antiqua" panose="02040602050305030304" pitchFamily="18" charset="0"/>
              </a:rPr>
              <a:t>Aggregate Position</a:t>
            </a:r>
            <a:endParaRPr lang="en-US" sz="4000" b="1" dirty="0">
              <a:solidFill>
                <a:srgbClr val="384D78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38351"/>
              </p:ext>
            </p:extLst>
          </p:nvPr>
        </p:nvGraphicFramePr>
        <p:xfrm>
          <a:off x="228600" y="43914"/>
          <a:ext cx="8763000" cy="6814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158">
                  <a:extLst>
                    <a:ext uri="{9D8B030D-6E8A-4147-A177-3AD203B41FA5}">
                      <a16:colId xmlns:a16="http://schemas.microsoft.com/office/drawing/2014/main" val="546481374"/>
                    </a:ext>
                  </a:extLst>
                </a:gridCol>
                <a:gridCol w="1102566">
                  <a:extLst>
                    <a:ext uri="{9D8B030D-6E8A-4147-A177-3AD203B41FA5}">
                      <a16:colId xmlns:a16="http://schemas.microsoft.com/office/drawing/2014/main" val="3447564106"/>
                    </a:ext>
                  </a:extLst>
                </a:gridCol>
                <a:gridCol w="1333350">
                  <a:extLst>
                    <a:ext uri="{9D8B030D-6E8A-4147-A177-3AD203B41FA5}">
                      <a16:colId xmlns:a16="http://schemas.microsoft.com/office/drawing/2014/main" val="1693966119"/>
                    </a:ext>
                  </a:extLst>
                </a:gridCol>
                <a:gridCol w="1164963">
                  <a:extLst>
                    <a:ext uri="{9D8B030D-6E8A-4147-A177-3AD203B41FA5}">
                      <a16:colId xmlns:a16="http://schemas.microsoft.com/office/drawing/2014/main" val="3960882670"/>
                    </a:ext>
                  </a:extLst>
                </a:gridCol>
                <a:gridCol w="1164963">
                  <a:extLst>
                    <a:ext uri="{9D8B030D-6E8A-4147-A177-3AD203B41FA5}">
                      <a16:colId xmlns:a16="http://schemas.microsoft.com/office/drawing/2014/main" val="3531029793"/>
                    </a:ext>
                  </a:extLst>
                </a:gridCol>
              </a:tblGrid>
              <a:tr h="4101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Items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Jul-Jun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Book Antiqua" panose="02040602050305030304" pitchFamily="18" charset="0"/>
                        </a:rPr>
                        <a:t>Jul-Jun</a:t>
                      </a:r>
                      <a:r>
                        <a:rPr lang="en-US" sz="1800" b="1" u="none" strike="noStrike" baseline="30000">
                          <a:effectLst/>
                          <a:latin typeface="Book Antiqua" panose="02040602050305030304" pitchFamily="18" charset="0"/>
                        </a:rPr>
                        <a:t>AR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Book Antiqua" panose="02040602050305030304" pitchFamily="18" charset="0"/>
                        </a:rPr>
                        <a:t>Jul-Sep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687950"/>
                  </a:ext>
                </a:extLst>
              </a:tr>
              <a:tr h="41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FY17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FY18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FY19</a:t>
                      </a:r>
                      <a:r>
                        <a:rPr lang="en-US" sz="1800" b="1" u="none" strike="noStrike" baseline="30000" dirty="0"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FY18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79694"/>
                  </a:ext>
                </a:extLst>
              </a:tr>
              <a:tr h="484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CURRENT ACCOUNT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-12,621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-18,989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-3,665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-3,761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980703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Balance on Trade in Goods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31531" marR="4872" marT="4872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-26,680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-31,178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-7,872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-7,314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31053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Balance on Trade in Services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31531" marR="4872" marT="4872" marB="0" anchor="b">
                    <a:solidFill>
                      <a:srgbClr val="657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-4,339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657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-5,719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657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-938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657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-1,276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rgbClr val="657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405914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Balance on Primary Income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31531" marR="4872" marT="4872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-5,048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-5,487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-1,079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-1,057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92285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Workers' Remittances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306905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19,351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19,623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5,420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4,790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773201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Balance on Secondary Income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31531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A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23,446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A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23,395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A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6,224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A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5,886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5815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CAPITAL ACCOUNT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375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391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107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59954"/>
                  </a:ext>
                </a:extLst>
              </a:tr>
              <a:tr h="586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FINANCIAL ACCOUNT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-10,198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-13,337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-2,238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-1,870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174861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Direct Investment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7687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-2,663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-3,082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-438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-763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47178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Portfolio Investment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7687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250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-2,258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133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58346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Other Investment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7687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-7,785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-7,997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-1,933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-1,205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94857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Net Acquisition of Financial Assets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5375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1,180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209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-248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-388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126562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Net Incurrence of Liabilities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75375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8,965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8,206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1,685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Book Antiqua" panose="02040602050305030304" pitchFamily="18" charset="0"/>
                        </a:rPr>
                        <a:t>817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518347"/>
                  </a:ext>
                </a:extLst>
              </a:tr>
              <a:tr h="410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Overall Balance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1,946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6,118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820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2,147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72" marR="4872" marT="48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38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7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024982"/>
              </p:ext>
            </p:extLst>
          </p:nvPr>
        </p:nvGraphicFramePr>
        <p:xfrm>
          <a:off x="228600" y="10668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2735" y="385952"/>
            <a:ext cx="443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FX Reserves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Factors Affecting External Position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482705001"/>
              </p:ext>
            </p:extLst>
          </p:nvPr>
        </p:nvGraphicFramePr>
        <p:xfrm>
          <a:off x="228600" y="6858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F5EA8599-AB38-4313-A2D7-C188F62D9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graphicEl>
                                              <a:dgm id="{F5EA8599-AB38-4313-A2D7-C188F62D9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7413BB48-806B-4278-B46C-378923B58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graphicEl>
                                              <a:dgm id="{7413BB48-806B-4278-B46C-378923B58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5DB43F75-113E-4A43-B03F-A0737954C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graphicEl>
                                              <a:dgm id="{5DB43F75-113E-4A43-B03F-A0737954C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EE46E66F-9DE5-4B99-8003-1ECC7A338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graphicEl>
                                              <a:dgm id="{EE46E66F-9DE5-4B99-8003-1ECC7A338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17739D35-5FE9-461C-B407-941B3B6DC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graphicEl>
                                              <a:dgm id="{17739D35-5FE9-461C-B407-941B3B6DC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CB96A2D6-DD76-464E-A446-948A7C33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graphicEl>
                                              <a:dgm id="{CB96A2D6-DD76-464E-A446-948A7C338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AD05FA69-9364-4729-B64A-DD1C628F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graphicEl>
                                              <a:dgm id="{AD05FA69-9364-4729-B64A-DD1C628F3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292B560B-82B9-4891-9303-AF94FF63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graphicEl>
                                              <a:dgm id="{292B560B-82B9-4891-9303-AF94FF633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3E668F39-7117-4217-B877-98AF62377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graphicEl>
                                              <a:dgm id="{3E668F39-7117-4217-B877-98AF62377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E0E609E6-4D62-49B7-AE16-69EED8030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>
                                            <p:graphicEl>
                                              <a:dgm id="{E0E609E6-4D62-49B7-AE16-69EED8030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dgm id="{1C1C62F5-8E77-42F3-BC8C-D8070922C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>
                                            <p:graphicEl>
                                              <a:dgm id="{1C1C62F5-8E77-42F3-BC8C-D8070922C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Factors Affecting External Position</a:t>
            </a:r>
            <a:endParaRPr lang="en-US" b="1" dirty="0"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536292" y="3505200"/>
            <a:ext cx="6019800" cy="838200"/>
          </a:xfrm>
          <a:prstGeom prst="roundRect">
            <a:avLst/>
          </a:prstGeom>
          <a:solidFill>
            <a:srgbClr val="C05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Domestic demand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2" name="Flowchart: Document 1"/>
          <p:cNvSpPr/>
          <p:nvPr/>
        </p:nvSpPr>
        <p:spPr>
          <a:xfrm>
            <a:off x="533400" y="1944329"/>
            <a:ext cx="1371600" cy="1066800"/>
          </a:xfrm>
          <a:prstGeom prst="flowChartDocument">
            <a:avLst/>
          </a:prstGeom>
          <a:solidFill>
            <a:srgbClr val="AD4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Income level (real)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2117623" y="1941871"/>
            <a:ext cx="1371600" cy="1066800"/>
          </a:xfrm>
          <a:prstGeom prst="flowChartDocument">
            <a:avLst/>
          </a:prstGeom>
          <a:solidFill>
            <a:srgbClr val="705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Fiscal Policy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3701846" y="1941871"/>
            <a:ext cx="1371600" cy="1066800"/>
          </a:xfrm>
          <a:prstGeom prst="flowChartDocument">
            <a:avLst/>
          </a:prstGeom>
          <a:solidFill>
            <a:srgbClr val="749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Monetary Policy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5286069" y="1941871"/>
            <a:ext cx="1371600" cy="1066800"/>
          </a:xfrm>
          <a:prstGeom prst="flowChartDocument">
            <a:avLst/>
          </a:prstGeom>
          <a:solidFill>
            <a:srgbClr val="3792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Exchange rate 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6870292" y="1941871"/>
            <a:ext cx="1371600" cy="10668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Trade measures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5600" y="4951770"/>
            <a:ext cx="3505200" cy="129662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Import of goods and services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3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4748" y="365851"/>
            <a:ext cx="7886700" cy="586649"/>
          </a:xfrm>
        </p:spPr>
        <p:txBody>
          <a:bodyPr>
            <a:noAutofit/>
          </a:bodyPr>
          <a:lstStyle/>
          <a:p>
            <a:pPr algn="l"/>
            <a:r>
              <a:rPr lang="en-US" sz="4000" b="1" kern="1200" dirty="0" smtClean="0">
                <a:latin typeface="Book Antiqua" panose="02040602050305030304" pitchFamily="18" charset="0"/>
                <a:cs typeface="Times New Roman" pitchFamily="18" charset="0"/>
              </a:rPr>
              <a:t>Policy Measures</a:t>
            </a:r>
            <a:endParaRPr lang="en-US" sz="4000" b="1" kern="1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5400"/>
            <a:ext cx="90593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latin typeface="Book Antiqua" panose="02040602050305030304" pitchFamily="18" charset="0"/>
              </a:rPr>
              <a:t>SBP has </a:t>
            </a:r>
            <a:r>
              <a:rPr lang="en-US" sz="2200" dirty="0" smtClean="0">
                <a:latin typeface="Book Antiqua" panose="02040602050305030304" pitchFamily="18" charset="0"/>
              </a:rPr>
              <a:t>raised the policy rate by a cumulative 275 bps </a:t>
            </a:r>
            <a:r>
              <a:rPr lang="en-US" sz="2200" b="0" dirty="0" smtClean="0">
                <a:latin typeface="Book Antiqua" panose="02040602050305030304" pitchFamily="18" charset="0"/>
              </a:rPr>
              <a:t>since Jan-18</a:t>
            </a:r>
          </a:p>
          <a:p>
            <a:pPr marL="627063" indent="-220663"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Book Antiqua" panose="02040602050305030304" pitchFamily="18" charset="0"/>
              </a:rPr>
              <a:t>The rates on </a:t>
            </a:r>
            <a:r>
              <a:rPr lang="en-US" b="0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subsidized loan schemes </a:t>
            </a:r>
            <a:r>
              <a:rPr lang="en-US" b="0" dirty="0" smtClean="0">
                <a:latin typeface="Book Antiqua" panose="02040602050305030304" pitchFamily="18" charset="0"/>
              </a:rPr>
              <a:t>for export-oriented industries are kept unchanged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b="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latin typeface="Book Antiqua" panose="02040602050305030304" pitchFamily="18" charset="0"/>
              </a:rPr>
              <a:t>The </a:t>
            </a:r>
            <a:r>
              <a:rPr lang="en-US" sz="2200" b="0" dirty="0">
                <a:latin typeface="Book Antiqua" panose="02040602050305030304" pitchFamily="18" charset="0"/>
              </a:rPr>
              <a:t>government has announced </a:t>
            </a:r>
            <a:r>
              <a:rPr lang="en-US" sz="2200" dirty="0">
                <a:latin typeface="Book Antiqua" panose="02040602050305030304" pitchFamily="18" charset="0"/>
              </a:rPr>
              <a:t>cut back in development spending</a:t>
            </a:r>
          </a:p>
          <a:p>
            <a:pPr marL="627063" indent="-220663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0FF"/>
                </a:solidFill>
                <a:latin typeface="Book Antiqua" panose="02040602050305030304" pitchFamily="18" charset="0"/>
              </a:rPr>
              <a:t>Austerity measures </a:t>
            </a:r>
            <a:r>
              <a:rPr lang="en-US" b="0" dirty="0">
                <a:latin typeface="Book Antiqua" panose="02040602050305030304" pitchFamily="18" charset="0"/>
              </a:rPr>
              <a:t>are also underway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b="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Book Antiqua" panose="02040602050305030304" pitchFamily="18" charset="0"/>
              </a:rPr>
              <a:t>Exchange </a:t>
            </a:r>
            <a:r>
              <a:rPr lang="en-US" sz="2200" dirty="0">
                <a:latin typeface="Book Antiqua" panose="02040602050305030304" pitchFamily="18" charset="0"/>
              </a:rPr>
              <a:t>rate </a:t>
            </a:r>
            <a:r>
              <a:rPr lang="en-US" sz="2200" dirty="0" smtClean="0">
                <a:latin typeface="Book Antiqua" panose="02040602050305030304" pitchFamily="18" charset="0"/>
              </a:rPr>
              <a:t>adjustment (</a:t>
            </a:r>
            <a:r>
              <a:rPr lang="en-US" sz="2200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21.1% from Dec-18 to 10</a:t>
            </a:r>
            <a:r>
              <a:rPr lang="en-US" sz="2200" baseline="30000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th</a:t>
            </a:r>
            <a:r>
              <a:rPr lang="en-US" sz="2200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 Oct-18</a:t>
            </a:r>
            <a:r>
              <a:rPr lang="en-US" sz="2200" dirty="0" smtClean="0">
                <a:latin typeface="Book Antiqua" panose="02040602050305030304" pitchFamily="18" charset="0"/>
              </a:rPr>
              <a:t>)</a:t>
            </a:r>
            <a:endParaRPr lang="en-US" sz="2200" dirty="0">
              <a:latin typeface="Book Antiqua" panose="02040602050305030304" pitchFamily="18" charset="0"/>
            </a:endParaRPr>
          </a:p>
          <a:p>
            <a:endParaRPr lang="en-US" sz="2200" b="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0" dirty="0">
                <a:latin typeface="Book Antiqua" panose="02040602050305030304" pitchFamily="18" charset="0"/>
              </a:rPr>
              <a:t>Targeted measures to cut imports:</a:t>
            </a:r>
          </a:p>
          <a:p>
            <a:pPr marL="627063" indent="-220663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0FF"/>
                </a:solidFill>
                <a:latin typeface="Book Antiqua" panose="02040602050305030304" pitchFamily="18" charset="0"/>
              </a:rPr>
              <a:t>L/C margins </a:t>
            </a:r>
            <a:r>
              <a:rPr lang="en-US" b="0" dirty="0">
                <a:latin typeface="Book Antiqua" panose="02040602050305030304" pitchFamily="18" charset="0"/>
              </a:rPr>
              <a:t>and regulatory duties on non-essential items;</a:t>
            </a:r>
          </a:p>
          <a:p>
            <a:pPr marL="627063" indent="-220663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0FF"/>
                </a:solidFill>
                <a:latin typeface="Book Antiqua" panose="02040602050305030304" pitchFamily="18" charset="0"/>
              </a:rPr>
              <a:t>Withdrawal of advance payment facility </a:t>
            </a:r>
            <a:r>
              <a:rPr lang="en-US" b="0" dirty="0">
                <a:latin typeface="Book Antiqua" panose="02040602050305030304" pitchFamily="18" charset="0"/>
              </a:rPr>
              <a:t>to importers</a:t>
            </a:r>
          </a:p>
          <a:p>
            <a:pPr marL="627063" indent="-220663">
              <a:buFont typeface="Wingdings" panose="05000000000000000000" pitchFamily="2" charset="2"/>
              <a:buChar char="§"/>
            </a:pPr>
            <a:r>
              <a:rPr lang="en-US" b="0" dirty="0">
                <a:latin typeface="Book Antiqua" panose="02040602050305030304" pitchFamily="18" charset="0"/>
              </a:rPr>
              <a:t>Payment scope for imports based on open-account </a:t>
            </a:r>
            <a:r>
              <a:rPr lang="en-US" b="0" dirty="0" smtClean="0">
                <a:latin typeface="Book Antiqua" panose="02040602050305030304" pitchFamily="18" charset="0"/>
              </a:rPr>
              <a:t>narrowed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b="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Book Antiqua" panose="02040602050305030304" pitchFamily="18" charset="0"/>
              </a:rPr>
              <a:t>Increase </a:t>
            </a:r>
            <a:r>
              <a:rPr lang="en-US" sz="2200" dirty="0">
                <a:latin typeface="Book Antiqua" panose="02040602050305030304" pitchFamily="18" charset="0"/>
              </a:rPr>
              <a:t>in price of natural </a:t>
            </a:r>
            <a:r>
              <a:rPr lang="en-US" sz="2200" dirty="0" smtClean="0">
                <a:latin typeface="Book Antiqua" panose="02040602050305030304" pitchFamily="18" charset="0"/>
              </a:rPr>
              <a:t>gas</a:t>
            </a:r>
          </a:p>
          <a:p>
            <a:pPr marL="627063" indent="-220663">
              <a:buFont typeface="Wingdings" panose="05000000000000000000" pitchFamily="2" charset="2"/>
              <a:buChar char="§"/>
            </a:pPr>
            <a:r>
              <a:rPr lang="en-US" b="0" dirty="0">
                <a:latin typeface="Book Antiqua" panose="02040602050305030304" pitchFamily="18" charset="0"/>
              </a:rPr>
              <a:t>Exemption given to export-oriented industries</a:t>
            </a:r>
          </a:p>
          <a:p>
            <a:pPr marL="406400"/>
            <a:endParaRPr lang="en-US" b="0" dirty="0">
              <a:latin typeface="Book Antiqua" panose="0204060205030503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8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1981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84D78"/>
                </a:solidFill>
                <a:latin typeface="Book Antiqua" panose="02040602050305030304" pitchFamily="18" charset="0"/>
              </a:rPr>
              <a:t>Goods Account</a:t>
            </a:r>
            <a:endParaRPr lang="en-US" sz="4000" b="1" dirty="0">
              <a:solidFill>
                <a:srgbClr val="384D78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AutoShape 2" descr="Image result for textiles"/>
          <p:cNvSpPr>
            <a:spLocks noChangeAspect="1" noChangeArrowheads="1"/>
          </p:cNvSpPr>
          <p:nvPr/>
        </p:nvSpPr>
        <p:spPr bwMode="auto">
          <a:xfrm>
            <a:off x="-31751" y="-136526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6" y="3251176"/>
            <a:ext cx="1752600" cy="1199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2" y="4935237"/>
            <a:ext cx="1828801" cy="1397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93" y="5031789"/>
            <a:ext cx="1766888" cy="1323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5" y="3251176"/>
            <a:ext cx="1831938" cy="1101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76600"/>
            <a:ext cx="1709739" cy="1174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39" y="5149121"/>
            <a:ext cx="2042767" cy="1184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39" y="3251176"/>
            <a:ext cx="1955799" cy="1311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6" y="4928896"/>
            <a:ext cx="1930284" cy="14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92476"/>
            <a:ext cx="7886700" cy="586649"/>
          </a:xfrm>
        </p:spPr>
        <p:txBody>
          <a:bodyPr>
            <a:noAutofit/>
          </a:bodyPr>
          <a:lstStyle/>
          <a:p>
            <a:pPr algn="l"/>
            <a:r>
              <a:rPr lang="en-US" sz="4000" b="1" kern="1200" dirty="0" smtClean="0">
                <a:latin typeface="Book Antiqua" panose="02040602050305030304" pitchFamily="18" charset="0"/>
                <a:cs typeface="Times New Roman" pitchFamily="18" charset="0"/>
              </a:rPr>
              <a:t>Exports have Bounced Back!</a:t>
            </a:r>
            <a:endParaRPr lang="en-US" sz="4000" b="1" kern="1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913897"/>
              </p:ext>
            </p:extLst>
          </p:nvPr>
        </p:nvGraphicFramePr>
        <p:xfrm>
          <a:off x="228600" y="1447800"/>
          <a:ext cx="8915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0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514EB-6F97-4F6B-B772-AFCF855000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16" y="403861"/>
            <a:ext cx="7829550" cy="3693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Structural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Challenges Persist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Chronic fiscal imbalances</a:t>
            </a:r>
            <a:r>
              <a:rPr lang="en-US" sz="2000" dirty="0" smtClean="0">
                <a:latin typeface="Book Antiqua" panose="0204060205030503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Book Antiqua" panose="02040602050305030304" pitchFamily="18" charset="0"/>
              </a:rPr>
              <a:t>Pakistan has one of the lowest tax-to-GDP ratios in the world, primarily due to a very narrow tax base</a:t>
            </a:r>
          </a:p>
          <a:p>
            <a:endParaRPr lang="en-US" sz="2000" dirty="0" smtClean="0">
              <a:latin typeface="Book Antiqua" panose="02040602050305030304" pitchFamily="18" charset="0"/>
            </a:endParaRPr>
          </a:p>
          <a:p>
            <a:r>
              <a:rPr lang="en-US" sz="2000" b="1" dirty="0" smtClean="0">
                <a:latin typeface="Book Antiqua" panose="02040602050305030304" pitchFamily="18" charset="0"/>
              </a:rPr>
              <a:t>Investment to GDP ratio is quite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Book Antiqua" panose="02040602050305030304" pitchFamily="18" charset="0"/>
              </a:rPr>
              <a:t>Pakistan lags behind other EMs in terms of ease and cost of doing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Book Antiqua" panose="02040602050305030304" pitchFamily="18" charset="0"/>
              </a:rPr>
              <a:t>Government borrowings from the banking system leave little liquidity for the banks to lend to the private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Book Antiqua" panose="02040602050305030304" pitchFamily="18" charset="0"/>
              </a:rPr>
              <a:t>Culture of low savings in Pakistan is another challenge in promoting investment activities in the country </a:t>
            </a:r>
          </a:p>
          <a:p>
            <a:endParaRPr lang="en-US" sz="2000" dirty="0" smtClean="0">
              <a:latin typeface="Book Antiqua" panose="02040602050305030304" pitchFamily="18" charset="0"/>
            </a:endParaRPr>
          </a:p>
          <a:p>
            <a:r>
              <a:rPr lang="en-US" sz="2000" b="1" dirty="0" smtClean="0">
                <a:latin typeface="Book Antiqua" panose="02040602050305030304" pitchFamily="18" charset="0"/>
              </a:rPr>
              <a:t>Export orientation of the economy remains weak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Book Antiqua" panose="02040602050305030304" pitchFamily="18" charset="0"/>
              </a:rPr>
              <a:t>FX </a:t>
            </a:r>
            <a:r>
              <a:rPr lang="en-US" sz="2000" b="0" dirty="0">
                <a:latin typeface="Book Antiqua" panose="02040602050305030304" pitchFamily="18" charset="0"/>
              </a:rPr>
              <a:t>earnings are insufficient to finance growth-oriented imports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Book Antiqua" panose="02040602050305030304" pitchFamily="18" charset="0"/>
              </a:rPr>
              <a:t>Recurring </a:t>
            </a:r>
            <a:r>
              <a:rPr lang="en-US" sz="2000" b="0" dirty="0" err="1" smtClean="0">
                <a:latin typeface="Book Antiqua" panose="02040602050305030304" pitchFamily="18" charset="0"/>
              </a:rPr>
              <a:t>BoP</a:t>
            </a:r>
            <a:r>
              <a:rPr lang="en-US" sz="2000" b="0" dirty="0" smtClean="0">
                <a:latin typeface="Book Antiqua" panose="02040602050305030304" pitchFamily="18" charset="0"/>
              </a:rPr>
              <a:t> crisis do not allow the economy to sustain growth spurts</a:t>
            </a:r>
          </a:p>
          <a:p>
            <a:endParaRPr lang="en-US" sz="2000" b="0" dirty="0"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2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74112"/>
              </p:ext>
            </p:extLst>
          </p:nvPr>
        </p:nvGraphicFramePr>
        <p:xfrm>
          <a:off x="4191000" y="1292053"/>
          <a:ext cx="495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9735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Import of Goods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92271"/>
              </p:ext>
            </p:extLst>
          </p:nvPr>
        </p:nvGraphicFramePr>
        <p:xfrm>
          <a:off x="152400" y="1309260"/>
          <a:ext cx="3810000" cy="532014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2261139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57069236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731309668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FY17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FY18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33129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Food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6143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6184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2366047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Palm oil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Book Antiqua" panose="02040602050305030304" pitchFamily="18" charset="0"/>
                        </a:rPr>
                        <a:t>      1,905.1 </a:t>
                      </a:r>
                      <a:endParaRPr lang="en-US" sz="14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Book Antiqua" panose="02040602050305030304" pitchFamily="18" charset="0"/>
                        </a:rPr>
                        <a:t>                2,039.7 </a:t>
                      </a:r>
                      <a:endParaRPr lang="en-US" sz="14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04719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u="none" strike="noStrike" dirty="0" smtClean="0">
                          <a:effectLst/>
                          <a:latin typeface="Book Antiqua" panose="02040602050305030304" pitchFamily="18" charset="0"/>
                        </a:rPr>
                        <a:t>Pulses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Book Antiqua" panose="02040602050305030304" pitchFamily="18" charset="0"/>
                        </a:rPr>
                        <a:t>         952.4 </a:t>
                      </a:r>
                      <a:endParaRPr lang="en-US" sz="14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Book Antiqua" panose="02040602050305030304" pitchFamily="18" charset="0"/>
                        </a:rPr>
                        <a:t>                   534.9 </a:t>
                      </a:r>
                      <a:endParaRPr lang="en-US" sz="14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075291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Machinery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11755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11562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807635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Transport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3327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4388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1582402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Petroleum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9385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11706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90463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Textiles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3358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3664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0170584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Agri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7583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8918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1579405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Metal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4412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5357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2871478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Misc.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1223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1294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60828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52,910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60,795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28068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913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29735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Import of Goods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7E3940-5B74-4571-AF77-B79FB9AD8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922497"/>
              </p:ext>
            </p:extLst>
          </p:nvPr>
        </p:nvGraphicFramePr>
        <p:xfrm>
          <a:off x="152400" y="12192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96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29735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Import of Goods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1AF19B-AEFC-4AFA-A374-FC116C8E4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569976"/>
              </p:ext>
            </p:extLst>
          </p:nvPr>
        </p:nvGraphicFramePr>
        <p:xfrm>
          <a:off x="152400" y="12954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508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29735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Export of Goods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038414"/>
              </p:ext>
            </p:extLst>
          </p:nvPr>
        </p:nvGraphicFramePr>
        <p:xfrm>
          <a:off x="4267200" y="1052608"/>
          <a:ext cx="4800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59734"/>
              </p:ext>
            </p:extLst>
          </p:nvPr>
        </p:nvGraphicFramePr>
        <p:xfrm>
          <a:off x="228600" y="1295401"/>
          <a:ext cx="3738716" cy="529494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729474">
                  <a:extLst>
                    <a:ext uri="{9D8B030D-6E8A-4147-A177-3AD203B41FA5}">
                      <a16:colId xmlns:a16="http://schemas.microsoft.com/office/drawing/2014/main" val="2375697349"/>
                    </a:ext>
                  </a:extLst>
                </a:gridCol>
                <a:gridCol w="813870">
                  <a:extLst>
                    <a:ext uri="{9D8B030D-6E8A-4147-A177-3AD203B41FA5}">
                      <a16:colId xmlns:a16="http://schemas.microsoft.com/office/drawing/2014/main" val="1789877696"/>
                    </a:ext>
                  </a:extLst>
                </a:gridCol>
                <a:gridCol w="1195372">
                  <a:extLst>
                    <a:ext uri="{9D8B030D-6E8A-4147-A177-3AD203B41FA5}">
                      <a16:colId xmlns:a16="http://schemas.microsoft.com/office/drawing/2014/main" val="472327977"/>
                    </a:ext>
                  </a:extLst>
                </a:gridCol>
              </a:tblGrid>
              <a:tr h="277178"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2252266"/>
                  </a:ext>
                </a:extLst>
              </a:tr>
              <a:tr h="2375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FY17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FY18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894223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Rice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1,606.8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       2,035.7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1204874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Sugar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161.0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          474.9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2052784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Yarn &amp; fabrics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3,380.2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       3,575.5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795283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Garments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4,680.3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       5,288.4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798804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 err="1">
                          <a:effectLst/>
                          <a:latin typeface="Book Antiqua" panose="02040602050305030304" pitchFamily="18" charset="0"/>
                        </a:rPr>
                        <a:t>Bedwear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2,137.7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       2,261.1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8693808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Leather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837.0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          853.1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4818888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POL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189.3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  <a:latin typeface="Book Antiqua" panose="02040602050305030304" pitchFamily="18" charset="0"/>
                        </a:rPr>
                        <a:t>                   393.6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044332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Others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    5,176.1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 dirty="0">
                          <a:effectLst/>
                          <a:latin typeface="Book Antiqua" panose="02040602050305030304" pitchFamily="18" charset="0"/>
                        </a:rPr>
                        <a:t>                5,933.6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639863"/>
                  </a:ext>
                </a:extLst>
              </a:tr>
              <a:tr h="46668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Total Exports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    20,421.7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Book Antiqua" panose="02040602050305030304" pitchFamily="18" charset="0"/>
                        </a:rPr>
                        <a:t>              23,212.0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293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53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29735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Export of Goods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0069F0-FEAE-4BCE-ABBC-7A6E500DF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450088"/>
              </p:ext>
            </p:extLst>
          </p:nvPr>
        </p:nvGraphicFramePr>
        <p:xfrm>
          <a:off x="304800" y="1066800"/>
          <a:ext cx="8534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269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D6C0-2E7D-44F0-B60C-D9BEB815D916}" type="slidenum">
              <a:rPr lang="en-US" smtClean="0">
                <a:latin typeface="Book Antiqua" panose="02040602050305030304" pitchFamily="18" charset="0"/>
              </a:rPr>
              <a:pPr/>
              <a:t>9</a:t>
            </a:fld>
            <a:endParaRPr lang="en-US"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/>
          <p:nvPr/>
        </p:nvGrpSpPr>
        <p:grpSpPr>
          <a:xfrm>
            <a:off x="381000" y="1676399"/>
            <a:ext cx="8565107" cy="4724401"/>
            <a:chOff x="-320537" y="-316740"/>
            <a:chExt cx="3493852" cy="2722755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391550389"/>
                </p:ext>
              </p:extLst>
            </p:nvPr>
          </p:nvGraphicFramePr>
          <p:xfrm>
            <a:off x="-320537" y="-316740"/>
            <a:ext cx="1783577" cy="2722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3771248842"/>
                </p:ext>
              </p:extLst>
            </p:nvPr>
          </p:nvGraphicFramePr>
          <p:xfrm>
            <a:off x="1485899" y="-316739"/>
            <a:ext cx="1687416" cy="2717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0" y="609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Export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hallenge</a:t>
            </a:r>
            <a:endParaRPr lang="en-US" sz="36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sma8385\AppData\Local\Microsoft\Windows\Temporary Internet Files\Content.Outlook\TCOY030Z\SBP-Logo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1" y="72788"/>
            <a:ext cx="1326106" cy="122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6386</TotalTime>
  <Words>1252</Words>
  <Application>Microsoft Office PowerPoint</Application>
  <PresentationFormat>On-screen Show (4:3)</PresentationFormat>
  <Paragraphs>498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Book Antiqua</vt:lpstr>
      <vt:lpstr>Calibri</vt:lpstr>
      <vt:lpstr>Cambria</vt:lpstr>
      <vt:lpstr>Courier New</vt:lpstr>
      <vt:lpstr>Georgia</vt:lpstr>
      <vt:lpstr>Times New Roman</vt:lpstr>
      <vt:lpstr>Wingdings</vt:lpstr>
      <vt:lpstr>Office Theme</vt:lpstr>
      <vt:lpstr>Balance of Payments</vt:lpstr>
      <vt:lpstr>Factors Affecting External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 Deficit in Perspective</vt:lpstr>
      <vt:lpstr>Services Account</vt:lpstr>
      <vt:lpstr>Major Services</vt:lpstr>
      <vt:lpstr>Primary Income</vt:lpstr>
      <vt:lpstr>PowerPoint Presentation</vt:lpstr>
      <vt:lpstr>PowerPoint Presentation</vt:lpstr>
      <vt:lpstr>Secondary Income</vt:lpstr>
      <vt:lpstr>Classification of Secondary Income</vt:lpstr>
      <vt:lpstr>Classification of Secondary Income</vt:lpstr>
      <vt:lpstr>PowerPoint Presentation</vt:lpstr>
      <vt:lpstr>Classification of Financial Account</vt:lpstr>
      <vt:lpstr>Classification of Financial Account</vt:lpstr>
      <vt:lpstr>Financial Inflows</vt:lpstr>
      <vt:lpstr>PowerPoint Presentation</vt:lpstr>
      <vt:lpstr>PowerPoint Presentation</vt:lpstr>
      <vt:lpstr>PowerPoint Presentation</vt:lpstr>
      <vt:lpstr>Factors Affecting External Position</vt:lpstr>
      <vt:lpstr>Factors Affecting External Position</vt:lpstr>
      <vt:lpstr>Policy Measures</vt:lpstr>
      <vt:lpstr>Exports have Bounced Back!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Sector: Balance of Payments – Technocracies &amp; Applied</dc:title>
  <dc:creator>asma khalid</dc:creator>
  <cp:lastModifiedBy>Asma Khalid - EPRD</cp:lastModifiedBy>
  <cp:revision>345</cp:revision>
  <dcterms:created xsi:type="dcterms:W3CDTF">2016-10-04T07:19:36Z</dcterms:created>
  <dcterms:modified xsi:type="dcterms:W3CDTF">2018-11-14T09:44:28Z</dcterms:modified>
</cp:coreProperties>
</file>